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56" r:id="rId5"/>
    <p:sldId id="257" r:id="rId6"/>
    <p:sldId id="275" r:id="rId7"/>
    <p:sldId id="271" r:id="rId8"/>
    <p:sldId id="276" r:id="rId9"/>
    <p:sldId id="277" r:id="rId10"/>
    <p:sldId id="260" r:id="rId11"/>
    <p:sldId id="279" r:id="rId12"/>
    <p:sldId id="280" r:id="rId13"/>
    <p:sldId id="281" r:id="rId14"/>
    <p:sldId id="258" r:id="rId15"/>
    <p:sldId id="259" r:id="rId16"/>
    <p:sldId id="282" r:id="rId17"/>
    <p:sldId id="278" r:id="rId18"/>
    <p:sldId id="283" r:id="rId19"/>
    <p:sldId id="269" r:id="rId20"/>
    <p:sldId id="265" r:id="rId21"/>
    <p:sldId id="263" r:id="rId22"/>
    <p:sldId id="264" r:id="rId23"/>
    <p:sldId id="270" r:id="rId24"/>
    <p:sldId id="274" r:id="rId25"/>
    <p:sldId id="261" r:id="rId26"/>
    <p:sldId id="266" r:id="rId27"/>
    <p:sldId id="267" r:id="rId28"/>
    <p:sldId id="272" r:id="rId29"/>
    <p:sldId id="27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C1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9" autoAdjust="0"/>
    <p:restoredTop sz="70264" autoAdjust="0"/>
  </p:normalViewPr>
  <p:slideViewPr>
    <p:cSldViewPr snapToGrid="0">
      <p:cViewPr varScale="1">
        <p:scale>
          <a:sx n="78" d="100"/>
          <a:sy n="78" d="100"/>
        </p:scale>
        <p:origin x="10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359DD1-B277-4BDB-98EC-4EEA95DA8EFD}" type="doc">
      <dgm:prSet loTypeId="urn:microsoft.com/office/officeart/2018/layout/CircleProcess" loCatId="simpleprocesssa" qsTypeId="urn:microsoft.com/office/officeart/2005/8/quickstyle/simple1" qsCatId="simple" csTypeId="urn:microsoft.com/office/officeart/2005/8/colors/colorful1" csCatId="colorful" phldr="1"/>
      <dgm:spPr/>
      <dgm:t>
        <a:bodyPr/>
        <a:lstStyle/>
        <a:p>
          <a:endParaRPr lang="en-US"/>
        </a:p>
      </dgm:t>
    </dgm:pt>
    <dgm:pt modelId="{06799EEA-5B81-4828-97C6-041616DA1287}">
      <dgm:prSet/>
      <dgm:spPr/>
      <dgm:t>
        <a:bodyPr/>
        <a:lstStyle/>
        <a:p>
          <a:r>
            <a:rPr lang="en-US" dirty="0"/>
            <a:t>Personal greeting</a:t>
          </a:r>
        </a:p>
      </dgm:t>
    </dgm:pt>
    <dgm:pt modelId="{613627E8-6878-4C7B-AAAD-4A193ED245E3}" type="parTrans" cxnId="{0CA0375A-CE02-4F6F-8C44-199505AFF583}">
      <dgm:prSet/>
      <dgm:spPr/>
      <dgm:t>
        <a:bodyPr/>
        <a:lstStyle/>
        <a:p>
          <a:endParaRPr lang="en-US"/>
        </a:p>
      </dgm:t>
    </dgm:pt>
    <dgm:pt modelId="{9D72883A-50EF-4465-814E-6FE888E7C107}" type="sibTrans" cxnId="{0CA0375A-CE02-4F6F-8C44-199505AFF583}">
      <dgm:prSet/>
      <dgm:spPr/>
      <dgm:t>
        <a:bodyPr/>
        <a:lstStyle/>
        <a:p>
          <a:endParaRPr lang="en-US"/>
        </a:p>
      </dgm:t>
    </dgm:pt>
    <dgm:pt modelId="{B8DECCFD-4347-4868-9291-2DF896A454DA}">
      <dgm:prSet/>
      <dgm:spPr/>
      <dgm:t>
        <a:bodyPr/>
        <a:lstStyle/>
        <a:p>
          <a:r>
            <a:rPr lang="en-US" dirty="0"/>
            <a:t>Expression</a:t>
          </a:r>
          <a:r>
            <a:rPr lang="en-US" baseline="0" dirty="0"/>
            <a:t> of appreciation</a:t>
          </a:r>
          <a:endParaRPr lang="en-US" dirty="0"/>
        </a:p>
      </dgm:t>
    </dgm:pt>
    <dgm:pt modelId="{690D356C-F0FB-47C8-8F20-A6CDC0D144E3}" type="parTrans" cxnId="{9145ECFD-8434-433A-9688-FD2E569AC616}">
      <dgm:prSet/>
      <dgm:spPr/>
      <dgm:t>
        <a:bodyPr/>
        <a:lstStyle/>
        <a:p>
          <a:endParaRPr lang="en-US"/>
        </a:p>
      </dgm:t>
    </dgm:pt>
    <dgm:pt modelId="{E97E8160-F42D-48B4-8BB6-AE6E37174E4D}" type="sibTrans" cxnId="{9145ECFD-8434-433A-9688-FD2E569AC616}">
      <dgm:prSet/>
      <dgm:spPr/>
      <dgm:t>
        <a:bodyPr/>
        <a:lstStyle/>
        <a:p>
          <a:endParaRPr lang="en-US"/>
        </a:p>
      </dgm:t>
    </dgm:pt>
    <dgm:pt modelId="{5589C7D4-C3C0-4168-BE7E-196A8C0CBFA9}">
      <dgm:prSet/>
      <dgm:spPr/>
      <dgm:t>
        <a:bodyPr/>
        <a:lstStyle/>
        <a:p>
          <a:r>
            <a:rPr lang="en-US" dirty="0"/>
            <a:t>Affirming your interest in the job</a:t>
          </a:r>
        </a:p>
      </dgm:t>
    </dgm:pt>
    <dgm:pt modelId="{249E757A-7E6B-4D25-B16A-25A2847CA7FB}" type="parTrans" cxnId="{100043D3-5E31-4F50-8D81-682802A90232}">
      <dgm:prSet/>
      <dgm:spPr/>
      <dgm:t>
        <a:bodyPr/>
        <a:lstStyle/>
        <a:p>
          <a:endParaRPr lang="en-US"/>
        </a:p>
      </dgm:t>
    </dgm:pt>
    <dgm:pt modelId="{FD505171-C021-4CFE-B154-E090D2076781}" type="sibTrans" cxnId="{100043D3-5E31-4F50-8D81-682802A90232}">
      <dgm:prSet/>
      <dgm:spPr/>
      <dgm:t>
        <a:bodyPr/>
        <a:lstStyle/>
        <a:p>
          <a:endParaRPr lang="en-US"/>
        </a:p>
      </dgm:t>
    </dgm:pt>
    <dgm:pt modelId="{569BF906-9531-4E9D-A293-505ECC7958D0}" type="pres">
      <dgm:prSet presAssocID="{90359DD1-B277-4BDB-98EC-4EEA95DA8EFD}" presName="Name0" presStyleCnt="0">
        <dgm:presLayoutVars>
          <dgm:chMax val="11"/>
          <dgm:chPref val="11"/>
          <dgm:dir/>
          <dgm:resizeHandles/>
        </dgm:presLayoutVars>
      </dgm:prSet>
      <dgm:spPr/>
    </dgm:pt>
    <dgm:pt modelId="{911F7360-8E6F-40E7-A1E6-76BFAC03887E}" type="pres">
      <dgm:prSet presAssocID="{5589C7D4-C3C0-4168-BE7E-196A8C0CBFA9}" presName="Accent3" presStyleCnt="0"/>
      <dgm:spPr/>
    </dgm:pt>
    <dgm:pt modelId="{FDC31B6A-794B-4E51-A60E-3791F17ABE4B}" type="pres">
      <dgm:prSet presAssocID="{5589C7D4-C3C0-4168-BE7E-196A8C0CBFA9}" presName="Accent" presStyleLbl="node1" presStyleIdx="0" presStyleCnt="6"/>
      <dgm:spPr/>
    </dgm:pt>
    <dgm:pt modelId="{B8472464-AA59-4490-B9CF-EC8DE4162A93}" type="pres">
      <dgm:prSet presAssocID="{5589C7D4-C3C0-4168-BE7E-196A8C0CBFA9}" presName="ParentBackground3" presStyleCnt="0"/>
      <dgm:spPr/>
    </dgm:pt>
    <dgm:pt modelId="{E040DBA3-3CB0-4F90-89FD-D4D915596C42}" type="pres">
      <dgm:prSet presAssocID="{5589C7D4-C3C0-4168-BE7E-196A8C0CBFA9}" presName="ParentBackground" presStyleLbl="node1" presStyleIdx="1" presStyleCnt="6"/>
      <dgm:spPr/>
    </dgm:pt>
    <dgm:pt modelId="{91242A31-AA70-442F-B7B2-A410A536F391}" type="pres">
      <dgm:prSet presAssocID="{5589C7D4-C3C0-4168-BE7E-196A8C0CBFA9}" presName="Parent3" presStyleLbl="fgAcc0" presStyleIdx="0" presStyleCnt="0">
        <dgm:presLayoutVars>
          <dgm:chMax val="1"/>
          <dgm:chPref val="1"/>
          <dgm:bulletEnabled val="1"/>
        </dgm:presLayoutVars>
      </dgm:prSet>
      <dgm:spPr/>
    </dgm:pt>
    <dgm:pt modelId="{05726976-5097-45DE-B6B1-CB3F914012B1}" type="pres">
      <dgm:prSet presAssocID="{B8DECCFD-4347-4868-9291-2DF896A454DA}" presName="Accent2" presStyleCnt="0"/>
      <dgm:spPr/>
    </dgm:pt>
    <dgm:pt modelId="{4017A88B-847D-43F2-A294-79ABA9847D8F}" type="pres">
      <dgm:prSet presAssocID="{B8DECCFD-4347-4868-9291-2DF896A454DA}" presName="Accent" presStyleLbl="node1" presStyleIdx="2" presStyleCnt="6"/>
      <dgm:spPr/>
    </dgm:pt>
    <dgm:pt modelId="{3C04EAF3-A1B7-4E36-AC3E-C37D7A53C866}" type="pres">
      <dgm:prSet presAssocID="{B8DECCFD-4347-4868-9291-2DF896A454DA}" presName="ParentBackground2" presStyleCnt="0"/>
      <dgm:spPr/>
    </dgm:pt>
    <dgm:pt modelId="{9E2F405D-CC6E-4B52-9AA7-018AD57D0A60}" type="pres">
      <dgm:prSet presAssocID="{B8DECCFD-4347-4868-9291-2DF896A454DA}" presName="ParentBackground" presStyleLbl="node1" presStyleIdx="3" presStyleCnt="6"/>
      <dgm:spPr/>
    </dgm:pt>
    <dgm:pt modelId="{E2E1FA2F-07E4-48DC-B256-2CA676C8EB12}" type="pres">
      <dgm:prSet presAssocID="{B8DECCFD-4347-4868-9291-2DF896A454DA}" presName="Parent2" presStyleLbl="fgAcc0" presStyleIdx="0" presStyleCnt="0">
        <dgm:presLayoutVars>
          <dgm:chMax val="1"/>
          <dgm:chPref val="1"/>
          <dgm:bulletEnabled val="1"/>
        </dgm:presLayoutVars>
      </dgm:prSet>
      <dgm:spPr/>
    </dgm:pt>
    <dgm:pt modelId="{3DBD6442-01E3-4C2C-9CFD-CD56E9FE7639}" type="pres">
      <dgm:prSet presAssocID="{06799EEA-5B81-4828-97C6-041616DA1287}" presName="Accent1" presStyleCnt="0"/>
      <dgm:spPr/>
    </dgm:pt>
    <dgm:pt modelId="{0754094B-CBF7-41CA-BB91-91349751A97E}" type="pres">
      <dgm:prSet presAssocID="{06799EEA-5B81-4828-97C6-041616DA1287}" presName="Accent" presStyleLbl="node1" presStyleIdx="4" presStyleCnt="6"/>
      <dgm:spPr/>
    </dgm:pt>
    <dgm:pt modelId="{58087F97-202E-4E48-9834-D782CCA0492A}" type="pres">
      <dgm:prSet presAssocID="{06799EEA-5B81-4828-97C6-041616DA1287}" presName="ParentBackground1" presStyleCnt="0"/>
      <dgm:spPr/>
    </dgm:pt>
    <dgm:pt modelId="{18EE8762-70B7-491E-B45F-7CB350CFC704}" type="pres">
      <dgm:prSet presAssocID="{06799EEA-5B81-4828-97C6-041616DA1287}" presName="ParentBackground" presStyleLbl="node1" presStyleIdx="5" presStyleCnt="6"/>
      <dgm:spPr/>
    </dgm:pt>
    <dgm:pt modelId="{A0277798-021F-4B86-9116-5C9A1328681C}" type="pres">
      <dgm:prSet presAssocID="{06799EEA-5B81-4828-97C6-041616DA1287}" presName="Parent1" presStyleLbl="fgAcc0" presStyleIdx="0" presStyleCnt="0">
        <dgm:presLayoutVars>
          <dgm:chMax val="1"/>
          <dgm:chPref val="1"/>
          <dgm:bulletEnabled val="1"/>
        </dgm:presLayoutVars>
      </dgm:prSet>
      <dgm:spPr/>
    </dgm:pt>
  </dgm:ptLst>
  <dgm:cxnLst>
    <dgm:cxn modelId="{C3ADE218-96F4-46C1-ABB4-22BF0248B489}" type="presOf" srcId="{5589C7D4-C3C0-4168-BE7E-196A8C0CBFA9}" destId="{91242A31-AA70-442F-B7B2-A410A536F391}" srcOrd="1" destOrd="0" presId="urn:microsoft.com/office/officeart/2018/layout/CircleProcess"/>
    <dgm:cxn modelId="{DBE51F20-DF07-4F0A-ACAD-210994A62929}" type="presOf" srcId="{B8DECCFD-4347-4868-9291-2DF896A454DA}" destId="{9E2F405D-CC6E-4B52-9AA7-018AD57D0A60}" srcOrd="0" destOrd="0" presId="urn:microsoft.com/office/officeart/2018/layout/CircleProcess"/>
    <dgm:cxn modelId="{A5010D29-A260-4866-8E6C-F2DE11FF8143}" type="presOf" srcId="{06799EEA-5B81-4828-97C6-041616DA1287}" destId="{A0277798-021F-4B86-9116-5C9A1328681C}" srcOrd="1" destOrd="0" presId="urn:microsoft.com/office/officeart/2018/layout/CircleProcess"/>
    <dgm:cxn modelId="{0CA0375A-CE02-4F6F-8C44-199505AFF583}" srcId="{90359DD1-B277-4BDB-98EC-4EEA95DA8EFD}" destId="{06799EEA-5B81-4828-97C6-041616DA1287}" srcOrd="0" destOrd="0" parTransId="{613627E8-6878-4C7B-AAAD-4A193ED245E3}" sibTransId="{9D72883A-50EF-4465-814E-6FE888E7C107}"/>
    <dgm:cxn modelId="{859D1385-C375-4DEB-9A68-7B9026323FC6}" type="presOf" srcId="{B8DECCFD-4347-4868-9291-2DF896A454DA}" destId="{E2E1FA2F-07E4-48DC-B256-2CA676C8EB12}" srcOrd="1" destOrd="0" presId="urn:microsoft.com/office/officeart/2018/layout/CircleProcess"/>
    <dgm:cxn modelId="{9BF049B0-D7A3-4229-988D-0FF1A23827BE}" type="presOf" srcId="{90359DD1-B277-4BDB-98EC-4EEA95DA8EFD}" destId="{569BF906-9531-4E9D-A293-505ECC7958D0}" srcOrd="0" destOrd="0" presId="urn:microsoft.com/office/officeart/2018/layout/CircleProcess"/>
    <dgm:cxn modelId="{B4D4A1C5-8532-4390-8D6E-27042F031E9A}" type="presOf" srcId="{5589C7D4-C3C0-4168-BE7E-196A8C0CBFA9}" destId="{E040DBA3-3CB0-4F90-89FD-D4D915596C42}" srcOrd="0" destOrd="0" presId="urn:microsoft.com/office/officeart/2018/layout/CircleProcess"/>
    <dgm:cxn modelId="{100043D3-5E31-4F50-8D81-682802A90232}" srcId="{90359DD1-B277-4BDB-98EC-4EEA95DA8EFD}" destId="{5589C7D4-C3C0-4168-BE7E-196A8C0CBFA9}" srcOrd="2" destOrd="0" parTransId="{249E757A-7E6B-4D25-B16A-25A2847CA7FB}" sibTransId="{FD505171-C021-4CFE-B154-E090D2076781}"/>
    <dgm:cxn modelId="{6D8154EB-79E0-4807-9033-174E0881C537}" type="presOf" srcId="{06799EEA-5B81-4828-97C6-041616DA1287}" destId="{18EE8762-70B7-491E-B45F-7CB350CFC704}" srcOrd="0" destOrd="0" presId="urn:microsoft.com/office/officeart/2018/layout/CircleProcess"/>
    <dgm:cxn modelId="{9145ECFD-8434-433A-9688-FD2E569AC616}" srcId="{90359DD1-B277-4BDB-98EC-4EEA95DA8EFD}" destId="{B8DECCFD-4347-4868-9291-2DF896A454DA}" srcOrd="1" destOrd="0" parTransId="{690D356C-F0FB-47C8-8F20-A6CDC0D144E3}" sibTransId="{E97E8160-F42D-48B4-8BB6-AE6E37174E4D}"/>
    <dgm:cxn modelId="{22AA8C69-D0AF-42E5-8674-B623B027D26B}" type="presParOf" srcId="{569BF906-9531-4E9D-A293-505ECC7958D0}" destId="{911F7360-8E6F-40E7-A1E6-76BFAC03887E}" srcOrd="0" destOrd="0" presId="urn:microsoft.com/office/officeart/2018/layout/CircleProcess"/>
    <dgm:cxn modelId="{394A6B92-CDDE-4101-A202-DC18C58821A0}" type="presParOf" srcId="{911F7360-8E6F-40E7-A1E6-76BFAC03887E}" destId="{FDC31B6A-794B-4E51-A60E-3791F17ABE4B}" srcOrd="0" destOrd="0" presId="urn:microsoft.com/office/officeart/2018/layout/CircleProcess"/>
    <dgm:cxn modelId="{99E0B7C6-F6B9-4A65-926E-7C2E0B6E519A}" type="presParOf" srcId="{569BF906-9531-4E9D-A293-505ECC7958D0}" destId="{B8472464-AA59-4490-B9CF-EC8DE4162A93}" srcOrd="1" destOrd="0" presId="urn:microsoft.com/office/officeart/2018/layout/CircleProcess"/>
    <dgm:cxn modelId="{CCD87EB5-FDB5-49B9-9942-5514F9D9A53A}" type="presParOf" srcId="{B8472464-AA59-4490-B9CF-EC8DE4162A93}" destId="{E040DBA3-3CB0-4F90-89FD-D4D915596C42}" srcOrd="0" destOrd="0" presId="urn:microsoft.com/office/officeart/2018/layout/CircleProcess"/>
    <dgm:cxn modelId="{073DBA35-5A34-4E90-BF88-B78E5F6866F5}" type="presParOf" srcId="{569BF906-9531-4E9D-A293-505ECC7958D0}" destId="{91242A31-AA70-442F-B7B2-A410A536F391}" srcOrd="2" destOrd="0" presId="urn:microsoft.com/office/officeart/2018/layout/CircleProcess"/>
    <dgm:cxn modelId="{4C27DFFF-2A8B-4FF6-9DFD-7ABE2111C0CF}" type="presParOf" srcId="{569BF906-9531-4E9D-A293-505ECC7958D0}" destId="{05726976-5097-45DE-B6B1-CB3F914012B1}" srcOrd="3" destOrd="0" presId="urn:microsoft.com/office/officeart/2018/layout/CircleProcess"/>
    <dgm:cxn modelId="{4513F99B-9CB3-416D-BCE3-78CE2CA9D0E8}" type="presParOf" srcId="{05726976-5097-45DE-B6B1-CB3F914012B1}" destId="{4017A88B-847D-43F2-A294-79ABA9847D8F}" srcOrd="0" destOrd="0" presId="urn:microsoft.com/office/officeart/2018/layout/CircleProcess"/>
    <dgm:cxn modelId="{AF0196D4-3AB4-4E82-8127-EED92A7FAD9B}" type="presParOf" srcId="{569BF906-9531-4E9D-A293-505ECC7958D0}" destId="{3C04EAF3-A1B7-4E36-AC3E-C37D7A53C866}" srcOrd="4" destOrd="0" presId="urn:microsoft.com/office/officeart/2018/layout/CircleProcess"/>
    <dgm:cxn modelId="{A30160D1-1759-48F9-BB84-5F71D9C0E15D}" type="presParOf" srcId="{3C04EAF3-A1B7-4E36-AC3E-C37D7A53C866}" destId="{9E2F405D-CC6E-4B52-9AA7-018AD57D0A60}" srcOrd="0" destOrd="0" presId="urn:microsoft.com/office/officeart/2018/layout/CircleProcess"/>
    <dgm:cxn modelId="{13822DB6-7E25-4398-A036-CED2BBC282FE}" type="presParOf" srcId="{569BF906-9531-4E9D-A293-505ECC7958D0}" destId="{E2E1FA2F-07E4-48DC-B256-2CA676C8EB12}" srcOrd="5" destOrd="0" presId="urn:microsoft.com/office/officeart/2018/layout/CircleProcess"/>
    <dgm:cxn modelId="{E73A9786-A7DA-4EB8-993C-BA2AA62F4AC5}" type="presParOf" srcId="{569BF906-9531-4E9D-A293-505ECC7958D0}" destId="{3DBD6442-01E3-4C2C-9CFD-CD56E9FE7639}" srcOrd="6" destOrd="0" presId="urn:microsoft.com/office/officeart/2018/layout/CircleProcess"/>
    <dgm:cxn modelId="{9BD7C961-BB2A-43C2-8975-78989D007059}" type="presParOf" srcId="{3DBD6442-01E3-4C2C-9CFD-CD56E9FE7639}" destId="{0754094B-CBF7-41CA-BB91-91349751A97E}" srcOrd="0" destOrd="0" presId="urn:microsoft.com/office/officeart/2018/layout/CircleProcess"/>
    <dgm:cxn modelId="{543D1AA2-166C-4A92-88AE-BF4363A29DE8}" type="presParOf" srcId="{569BF906-9531-4E9D-A293-505ECC7958D0}" destId="{58087F97-202E-4E48-9834-D782CCA0492A}" srcOrd="7" destOrd="0" presId="urn:microsoft.com/office/officeart/2018/layout/CircleProcess"/>
    <dgm:cxn modelId="{C5D40167-6124-46A6-AA85-00A84E90D926}" type="presParOf" srcId="{58087F97-202E-4E48-9834-D782CCA0492A}" destId="{18EE8762-70B7-491E-B45F-7CB350CFC704}" srcOrd="0" destOrd="0" presId="urn:microsoft.com/office/officeart/2018/layout/CircleProcess"/>
    <dgm:cxn modelId="{4282042C-D245-45EE-B0BC-1DF9AE51EA16}" type="presParOf" srcId="{569BF906-9531-4E9D-A293-505ECC7958D0}" destId="{A0277798-021F-4B86-9116-5C9A1328681C}" srcOrd="8" destOrd="0" presId="urn:microsoft.com/office/officeart/2018/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359DD1-B277-4BDB-98EC-4EEA95DA8EFD}" type="doc">
      <dgm:prSet loTypeId="urn:microsoft.com/office/officeart/2018/layout/CircleProcess" loCatId="simpleprocesssa" qsTypeId="urn:microsoft.com/office/officeart/2005/8/quickstyle/simple1" qsCatId="simple" csTypeId="urn:microsoft.com/office/officeart/2005/8/colors/colorful1" csCatId="colorful"/>
      <dgm:spPr/>
      <dgm:t>
        <a:bodyPr/>
        <a:lstStyle/>
        <a:p>
          <a:endParaRPr lang="en-US"/>
        </a:p>
      </dgm:t>
    </dgm:pt>
    <dgm:pt modelId="{06799EEA-5B81-4828-97C6-041616DA1287}">
      <dgm:prSet/>
      <dgm:spPr/>
      <dgm:t>
        <a:bodyPr/>
        <a:lstStyle/>
        <a:p>
          <a:r>
            <a:rPr lang="en-US" b="1" dirty="0"/>
            <a:t>Highlight capabilities</a:t>
          </a:r>
          <a:endParaRPr lang="en-US" dirty="0"/>
        </a:p>
      </dgm:t>
    </dgm:pt>
    <dgm:pt modelId="{613627E8-6878-4C7B-AAAD-4A193ED245E3}" type="parTrans" cxnId="{0CA0375A-CE02-4F6F-8C44-199505AFF583}">
      <dgm:prSet/>
      <dgm:spPr/>
      <dgm:t>
        <a:bodyPr/>
        <a:lstStyle/>
        <a:p>
          <a:endParaRPr lang="en-US"/>
        </a:p>
      </dgm:t>
    </dgm:pt>
    <dgm:pt modelId="{9D72883A-50EF-4465-814E-6FE888E7C107}" type="sibTrans" cxnId="{0CA0375A-CE02-4F6F-8C44-199505AFF583}">
      <dgm:prSet/>
      <dgm:spPr/>
      <dgm:t>
        <a:bodyPr/>
        <a:lstStyle/>
        <a:p>
          <a:endParaRPr lang="en-US"/>
        </a:p>
      </dgm:t>
    </dgm:pt>
    <dgm:pt modelId="{B8DECCFD-4347-4868-9291-2DF896A454DA}">
      <dgm:prSet/>
      <dgm:spPr/>
      <dgm:t>
        <a:bodyPr/>
        <a:lstStyle/>
        <a:p>
          <a:r>
            <a:rPr lang="en-US" b="1"/>
            <a:t>Offer access to new information</a:t>
          </a:r>
          <a:endParaRPr lang="en-US"/>
        </a:p>
      </dgm:t>
    </dgm:pt>
    <dgm:pt modelId="{690D356C-F0FB-47C8-8F20-A6CDC0D144E3}" type="parTrans" cxnId="{9145ECFD-8434-433A-9688-FD2E569AC616}">
      <dgm:prSet/>
      <dgm:spPr/>
      <dgm:t>
        <a:bodyPr/>
        <a:lstStyle/>
        <a:p>
          <a:endParaRPr lang="en-US"/>
        </a:p>
      </dgm:t>
    </dgm:pt>
    <dgm:pt modelId="{E97E8160-F42D-48B4-8BB6-AE6E37174E4D}" type="sibTrans" cxnId="{9145ECFD-8434-433A-9688-FD2E569AC616}">
      <dgm:prSet/>
      <dgm:spPr/>
      <dgm:t>
        <a:bodyPr/>
        <a:lstStyle/>
        <a:p>
          <a:endParaRPr lang="en-US"/>
        </a:p>
      </dgm:t>
    </dgm:pt>
    <dgm:pt modelId="{5589C7D4-C3C0-4168-BE7E-196A8C0CBFA9}">
      <dgm:prSet/>
      <dgm:spPr/>
      <dgm:t>
        <a:bodyPr/>
        <a:lstStyle/>
        <a:p>
          <a:r>
            <a:rPr lang="en-US" b="1" dirty="0"/>
            <a:t>Tap in</a:t>
          </a:r>
          <a:r>
            <a:rPr lang="en-US" b="1" i="0" dirty="0"/>
            <a:t>to </a:t>
          </a:r>
          <a:r>
            <a:rPr lang="en-US" b="1" dirty="0"/>
            <a:t>n</a:t>
          </a:r>
          <a:r>
            <a:rPr lang="en-US" b="1" i="0" dirty="0"/>
            <a:t>ext steps</a:t>
          </a:r>
          <a:endParaRPr lang="en-US" dirty="0"/>
        </a:p>
      </dgm:t>
    </dgm:pt>
    <dgm:pt modelId="{249E757A-7E6B-4D25-B16A-25A2847CA7FB}" type="parTrans" cxnId="{100043D3-5E31-4F50-8D81-682802A90232}">
      <dgm:prSet/>
      <dgm:spPr/>
      <dgm:t>
        <a:bodyPr/>
        <a:lstStyle/>
        <a:p>
          <a:endParaRPr lang="en-US"/>
        </a:p>
      </dgm:t>
    </dgm:pt>
    <dgm:pt modelId="{FD505171-C021-4CFE-B154-E090D2076781}" type="sibTrans" cxnId="{100043D3-5E31-4F50-8D81-682802A90232}">
      <dgm:prSet/>
      <dgm:spPr/>
      <dgm:t>
        <a:bodyPr/>
        <a:lstStyle/>
        <a:p>
          <a:endParaRPr lang="en-US"/>
        </a:p>
      </dgm:t>
    </dgm:pt>
    <dgm:pt modelId="{D5A27CF0-A6D7-454C-8723-18FF25FCDB6A}">
      <dgm:prSet/>
      <dgm:spPr/>
      <dgm:t>
        <a:bodyPr/>
        <a:lstStyle/>
        <a:p>
          <a:r>
            <a:rPr lang="en-US" b="1" i="0" dirty="0"/>
            <a:t>Professional closing</a:t>
          </a:r>
          <a:endParaRPr lang="en-US" dirty="0"/>
        </a:p>
      </dgm:t>
    </dgm:pt>
    <dgm:pt modelId="{8F001FC4-D010-48EE-9875-0798EFF8F268}" type="parTrans" cxnId="{AF5FE26B-AEA7-478F-BA3C-A438E8220271}">
      <dgm:prSet/>
      <dgm:spPr/>
      <dgm:t>
        <a:bodyPr/>
        <a:lstStyle/>
        <a:p>
          <a:endParaRPr lang="en-US"/>
        </a:p>
      </dgm:t>
    </dgm:pt>
    <dgm:pt modelId="{D0C66E38-0182-4A97-ACE9-979C1DEBA35A}" type="sibTrans" cxnId="{AF5FE26B-AEA7-478F-BA3C-A438E8220271}">
      <dgm:prSet/>
      <dgm:spPr/>
      <dgm:t>
        <a:bodyPr/>
        <a:lstStyle/>
        <a:p>
          <a:endParaRPr lang="en-US"/>
        </a:p>
      </dgm:t>
    </dgm:pt>
    <dgm:pt modelId="{569BF906-9531-4E9D-A293-505ECC7958D0}" type="pres">
      <dgm:prSet presAssocID="{90359DD1-B277-4BDB-98EC-4EEA95DA8EFD}" presName="Name0" presStyleCnt="0">
        <dgm:presLayoutVars>
          <dgm:chMax val="11"/>
          <dgm:chPref val="11"/>
          <dgm:dir/>
          <dgm:resizeHandles/>
        </dgm:presLayoutVars>
      </dgm:prSet>
      <dgm:spPr/>
    </dgm:pt>
    <dgm:pt modelId="{0DD6413B-D077-4DA3-B802-3FBB3BFE6B95}" type="pres">
      <dgm:prSet presAssocID="{D5A27CF0-A6D7-454C-8723-18FF25FCDB6A}" presName="Accent4" presStyleCnt="0"/>
      <dgm:spPr/>
    </dgm:pt>
    <dgm:pt modelId="{9F13FA30-3CC6-4E09-A98C-F8F6D34B91A5}" type="pres">
      <dgm:prSet presAssocID="{D5A27CF0-A6D7-454C-8723-18FF25FCDB6A}" presName="Accent" presStyleLbl="node1" presStyleIdx="0" presStyleCnt="8"/>
      <dgm:spPr/>
    </dgm:pt>
    <dgm:pt modelId="{43BBEB3D-2683-46CD-862F-C566D6F8AFA4}" type="pres">
      <dgm:prSet presAssocID="{D5A27CF0-A6D7-454C-8723-18FF25FCDB6A}" presName="ParentBackground4" presStyleCnt="0"/>
      <dgm:spPr/>
    </dgm:pt>
    <dgm:pt modelId="{38D25644-2C07-4AC9-9430-A028F038EAFB}" type="pres">
      <dgm:prSet presAssocID="{D5A27CF0-A6D7-454C-8723-18FF25FCDB6A}" presName="ParentBackground" presStyleLbl="node1" presStyleIdx="1" presStyleCnt="8"/>
      <dgm:spPr/>
    </dgm:pt>
    <dgm:pt modelId="{D45D91FC-CFA2-4722-B3DA-CC9B6EA798F2}" type="pres">
      <dgm:prSet presAssocID="{D5A27CF0-A6D7-454C-8723-18FF25FCDB6A}" presName="Parent4" presStyleLbl="fgAcc0" presStyleIdx="0" presStyleCnt="0">
        <dgm:presLayoutVars>
          <dgm:chMax val="1"/>
          <dgm:chPref val="1"/>
          <dgm:bulletEnabled val="1"/>
        </dgm:presLayoutVars>
      </dgm:prSet>
      <dgm:spPr/>
    </dgm:pt>
    <dgm:pt modelId="{911F7360-8E6F-40E7-A1E6-76BFAC03887E}" type="pres">
      <dgm:prSet presAssocID="{5589C7D4-C3C0-4168-BE7E-196A8C0CBFA9}" presName="Accent3" presStyleCnt="0"/>
      <dgm:spPr/>
    </dgm:pt>
    <dgm:pt modelId="{FDC31B6A-794B-4E51-A60E-3791F17ABE4B}" type="pres">
      <dgm:prSet presAssocID="{5589C7D4-C3C0-4168-BE7E-196A8C0CBFA9}" presName="Accent" presStyleLbl="node1" presStyleIdx="2" presStyleCnt="8"/>
      <dgm:spPr/>
    </dgm:pt>
    <dgm:pt modelId="{B8472464-AA59-4490-B9CF-EC8DE4162A93}" type="pres">
      <dgm:prSet presAssocID="{5589C7D4-C3C0-4168-BE7E-196A8C0CBFA9}" presName="ParentBackground3" presStyleCnt="0"/>
      <dgm:spPr/>
    </dgm:pt>
    <dgm:pt modelId="{E040DBA3-3CB0-4F90-89FD-D4D915596C42}" type="pres">
      <dgm:prSet presAssocID="{5589C7D4-C3C0-4168-BE7E-196A8C0CBFA9}" presName="ParentBackground" presStyleLbl="node1" presStyleIdx="3" presStyleCnt="8"/>
      <dgm:spPr/>
    </dgm:pt>
    <dgm:pt modelId="{91242A31-AA70-442F-B7B2-A410A536F391}" type="pres">
      <dgm:prSet presAssocID="{5589C7D4-C3C0-4168-BE7E-196A8C0CBFA9}" presName="Parent3" presStyleLbl="fgAcc0" presStyleIdx="0" presStyleCnt="0">
        <dgm:presLayoutVars>
          <dgm:chMax val="1"/>
          <dgm:chPref val="1"/>
          <dgm:bulletEnabled val="1"/>
        </dgm:presLayoutVars>
      </dgm:prSet>
      <dgm:spPr/>
    </dgm:pt>
    <dgm:pt modelId="{05726976-5097-45DE-B6B1-CB3F914012B1}" type="pres">
      <dgm:prSet presAssocID="{B8DECCFD-4347-4868-9291-2DF896A454DA}" presName="Accent2" presStyleCnt="0"/>
      <dgm:spPr/>
    </dgm:pt>
    <dgm:pt modelId="{4017A88B-847D-43F2-A294-79ABA9847D8F}" type="pres">
      <dgm:prSet presAssocID="{B8DECCFD-4347-4868-9291-2DF896A454DA}" presName="Accent" presStyleLbl="node1" presStyleIdx="4" presStyleCnt="8"/>
      <dgm:spPr/>
    </dgm:pt>
    <dgm:pt modelId="{3C04EAF3-A1B7-4E36-AC3E-C37D7A53C866}" type="pres">
      <dgm:prSet presAssocID="{B8DECCFD-4347-4868-9291-2DF896A454DA}" presName="ParentBackground2" presStyleCnt="0"/>
      <dgm:spPr/>
    </dgm:pt>
    <dgm:pt modelId="{9E2F405D-CC6E-4B52-9AA7-018AD57D0A60}" type="pres">
      <dgm:prSet presAssocID="{B8DECCFD-4347-4868-9291-2DF896A454DA}" presName="ParentBackground" presStyleLbl="node1" presStyleIdx="5" presStyleCnt="8"/>
      <dgm:spPr/>
    </dgm:pt>
    <dgm:pt modelId="{E2E1FA2F-07E4-48DC-B256-2CA676C8EB12}" type="pres">
      <dgm:prSet presAssocID="{B8DECCFD-4347-4868-9291-2DF896A454DA}" presName="Parent2" presStyleLbl="fgAcc0" presStyleIdx="0" presStyleCnt="0">
        <dgm:presLayoutVars>
          <dgm:chMax val="1"/>
          <dgm:chPref val="1"/>
          <dgm:bulletEnabled val="1"/>
        </dgm:presLayoutVars>
      </dgm:prSet>
      <dgm:spPr/>
    </dgm:pt>
    <dgm:pt modelId="{3DBD6442-01E3-4C2C-9CFD-CD56E9FE7639}" type="pres">
      <dgm:prSet presAssocID="{06799EEA-5B81-4828-97C6-041616DA1287}" presName="Accent1" presStyleCnt="0"/>
      <dgm:spPr/>
    </dgm:pt>
    <dgm:pt modelId="{0754094B-CBF7-41CA-BB91-91349751A97E}" type="pres">
      <dgm:prSet presAssocID="{06799EEA-5B81-4828-97C6-041616DA1287}" presName="Accent" presStyleLbl="node1" presStyleIdx="6" presStyleCnt="8"/>
      <dgm:spPr/>
    </dgm:pt>
    <dgm:pt modelId="{58087F97-202E-4E48-9834-D782CCA0492A}" type="pres">
      <dgm:prSet presAssocID="{06799EEA-5B81-4828-97C6-041616DA1287}" presName="ParentBackground1" presStyleCnt="0"/>
      <dgm:spPr/>
    </dgm:pt>
    <dgm:pt modelId="{18EE8762-70B7-491E-B45F-7CB350CFC704}" type="pres">
      <dgm:prSet presAssocID="{06799EEA-5B81-4828-97C6-041616DA1287}" presName="ParentBackground" presStyleLbl="node1" presStyleIdx="7" presStyleCnt="8"/>
      <dgm:spPr/>
    </dgm:pt>
    <dgm:pt modelId="{A0277798-021F-4B86-9116-5C9A1328681C}" type="pres">
      <dgm:prSet presAssocID="{06799EEA-5B81-4828-97C6-041616DA1287}" presName="Parent1" presStyleLbl="fgAcc0" presStyleIdx="0" presStyleCnt="0">
        <dgm:presLayoutVars>
          <dgm:chMax val="1"/>
          <dgm:chPref val="1"/>
          <dgm:bulletEnabled val="1"/>
        </dgm:presLayoutVars>
      </dgm:prSet>
      <dgm:spPr/>
    </dgm:pt>
  </dgm:ptLst>
  <dgm:cxnLst>
    <dgm:cxn modelId="{C3ADE218-96F4-46C1-ABB4-22BF0248B489}" type="presOf" srcId="{5589C7D4-C3C0-4168-BE7E-196A8C0CBFA9}" destId="{91242A31-AA70-442F-B7B2-A410A536F391}" srcOrd="1" destOrd="0" presId="urn:microsoft.com/office/officeart/2018/layout/CircleProcess"/>
    <dgm:cxn modelId="{DBE51F20-DF07-4F0A-ACAD-210994A62929}" type="presOf" srcId="{B8DECCFD-4347-4868-9291-2DF896A454DA}" destId="{9E2F405D-CC6E-4B52-9AA7-018AD57D0A60}" srcOrd="0" destOrd="0" presId="urn:microsoft.com/office/officeart/2018/layout/CircleProcess"/>
    <dgm:cxn modelId="{A5010D29-A260-4866-8E6C-F2DE11FF8143}" type="presOf" srcId="{06799EEA-5B81-4828-97C6-041616DA1287}" destId="{A0277798-021F-4B86-9116-5C9A1328681C}" srcOrd="1" destOrd="0" presId="urn:microsoft.com/office/officeart/2018/layout/CircleProcess"/>
    <dgm:cxn modelId="{AF5FE26B-AEA7-478F-BA3C-A438E8220271}" srcId="{90359DD1-B277-4BDB-98EC-4EEA95DA8EFD}" destId="{D5A27CF0-A6D7-454C-8723-18FF25FCDB6A}" srcOrd="3" destOrd="0" parTransId="{8F001FC4-D010-48EE-9875-0798EFF8F268}" sibTransId="{D0C66E38-0182-4A97-ACE9-979C1DEBA35A}"/>
    <dgm:cxn modelId="{0CA0375A-CE02-4F6F-8C44-199505AFF583}" srcId="{90359DD1-B277-4BDB-98EC-4EEA95DA8EFD}" destId="{06799EEA-5B81-4828-97C6-041616DA1287}" srcOrd="0" destOrd="0" parTransId="{613627E8-6878-4C7B-AAAD-4A193ED245E3}" sibTransId="{9D72883A-50EF-4465-814E-6FE888E7C107}"/>
    <dgm:cxn modelId="{859D1385-C375-4DEB-9A68-7B9026323FC6}" type="presOf" srcId="{B8DECCFD-4347-4868-9291-2DF896A454DA}" destId="{E2E1FA2F-07E4-48DC-B256-2CA676C8EB12}" srcOrd="1" destOrd="0" presId="urn:microsoft.com/office/officeart/2018/layout/CircleProcess"/>
    <dgm:cxn modelId="{9BF049B0-D7A3-4229-988D-0FF1A23827BE}" type="presOf" srcId="{90359DD1-B277-4BDB-98EC-4EEA95DA8EFD}" destId="{569BF906-9531-4E9D-A293-505ECC7958D0}" srcOrd="0" destOrd="0" presId="urn:microsoft.com/office/officeart/2018/layout/CircleProcess"/>
    <dgm:cxn modelId="{47A2D8C4-C1A3-4CBE-A466-4289B054C877}" type="presOf" srcId="{D5A27CF0-A6D7-454C-8723-18FF25FCDB6A}" destId="{38D25644-2C07-4AC9-9430-A028F038EAFB}" srcOrd="0" destOrd="0" presId="urn:microsoft.com/office/officeart/2018/layout/CircleProcess"/>
    <dgm:cxn modelId="{B4D4A1C5-8532-4390-8D6E-27042F031E9A}" type="presOf" srcId="{5589C7D4-C3C0-4168-BE7E-196A8C0CBFA9}" destId="{E040DBA3-3CB0-4F90-89FD-D4D915596C42}" srcOrd="0" destOrd="0" presId="urn:microsoft.com/office/officeart/2018/layout/CircleProcess"/>
    <dgm:cxn modelId="{100043D3-5E31-4F50-8D81-682802A90232}" srcId="{90359DD1-B277-4BDB-98EC-4EEA95DA8EFD}" destId="{5589C7D4-C3C0-4168-BE7E-196A8C0CBFA9}" srcOrd="2" destOrd="0" parTransId="{249E757A-7E6B-4D25-B16A-25A2847CA7FB}" sibTransId="{FD505171-C021-4CFE-B154-E090D2076781}"/>
    <dgm:cxn modelId="{0FE04DDA-8E3B-44D4-B91E-BC2DC2C282C2}" type="presOf" srcId="{D5A27CF0-A6D7-454C-8723-18FF25FCDB6A}" destId="{D45D91FC-CFA2-4722-B3DA-CC9B6EA798F2}" srcOrd="1" destOrd="0" presId="urn:microsoft.com/office/officeart/2018/layout/CircleProcess"/>
    <dgm:cxn modelId="{6D8154EB-79E0-4807-9033-174E0881C537}" type="presOf" srcId="{06799EEA-5B81-4828-97C6-041616DA1287}" destId="{18EE8762-70B7-491E-B45F-7CB350CFC704}" srcOrd="0" destOrd="0" presId="urn:microsoft.com/office/officeart/2018/layout/CircleProcess"/>
    <dgm:cxn modelId="{9145ECFD-8434-433A-9688-FD2E569AC616}" srcId="{90359DD1-B277-4BDB-98EC-4EEA95DA8EFD}" destId="{B8DECCFD-4347-4868-9291-2DF896A454DA}" srcOrd="1" destOrd="0" parTransId="{690D356C-F0FB-47C8-8F20-A6CDC0D144E3}" sibTransId="{E97E8160-F42D-48B4-8BB6-AE6E37174E4D}"/>
    <dgm:cxn modelId="{929F6D33-E94D-452D-A7FE-53599C87A2F3}" type="presParOf" srcId="{569BF906-9531-4E9D-A293-505ECC7958D0}" destId="{0DD6413B-D077-4DA3-B802-3FBB3BFE6B95}" srcOrd="0" destOrd="0" presId="urn:microsoft.com/office/officeart/2018/layout/CircleProcess"/>
    <dgm:cxn modelId="{3CDBF80F-8194-4D53-B756-0CCB69D4910E}" type="presParOf" srcId="{0DD6413B-D077-4DA3-B802-3FBB3BFE6B95}" destId="{9F13FA30-3CC6-4E09-A98C-F8F6D34B91A5}" srcOrd="0" destOrd="0" presId="urn:microsoft.com/office/officeart/2018/layout/CircleProcess"/>
    <dgm:cxn modelId="{E5B429DC-F977-4B26-A4EC-8B53172CDA9C}" type="presParOf" srcId="{569BF906-9531-4E9D-A293-505ECC7958D0}" destId="{43BBEB3D-2683-46CD-862F-C566D6F8AFA4}" srcOrd="1" destOrd="0" presId="urn:microsoft.com/office/officeart/2018/layout/CircleProcess"/>
    <dgm:cxn modelId="{212B0EDC-D2BB-4195-8058-4C02C5192A6C}" type="presParOf" srcId="{43BBEB3D-2683-46CD-862F-C566D6F8AFA4}" destId="{38D25644-2C07-4AC9-9430-A028F038EAFB}" srcOrd="0" destOrd="0" presId="urn:microsoft.com/office/officeart/2018/layout/CircleProcess"/>
    <dgm:cxn modelId="{E13FA798-1B53-4327-A093-BCE4E391C9C7}" type="presParOf" srcId="{569BF906-9531-4E9D-A293-505ECC7958D0}" destId="{D45D91FC-CFA2-4722-B3DA-CC9B6EA798F2}" srcOrd="2" destOrd="0" presId="urn:microsoft.com/office/officeart/2018/layout/CircleProcess"/>
    <dgm:cxn modelId="{22AA8C69-D0AF-42E5-8674-B623B027D26B}" type="presParOf" srcId="{569BF906-9531-4E9D-A293-505ECC7958D0}" destId="{911F7360-8E6F-40E7-A1E6-76BFAC03887E}" srcOrd="3" destOrd="0" presId="urn:microsoft.com/office/officeart/2018/layout/CircleProcess"/>
    <dgm:cxn modelId="{394A6B92-CDDE-4101-A202-DC18C58821A0}" type="presParOf" srcId="{911F7360-8E6F-40E7-A1E6-76BFAC03887E}" destId="{FDC31B6A-794B-4E51-A60E-3791F17ABE4B}" srcOrd="0" destOrd="0" presId="urn:microsoft.com/office/officeart/2018/layout/CircleProcess"/>
    <dgm:cxn modelId="{99E0B7C6-F6B9-4A65-926E-7C2E0B6E519A}" type="presParOf" srcId="{569BF906-9531-4E9D-A293-505ECC7958D0}" destId="{B8472464-AA59-4490-B9CF-EC8DE4162A93}" srcOrd="4" destOrd="0" presId="urn:microsoft.com/office/officeart/2018/layout/CircleProcess"/>
    <dgm:cxn modelId="{CCD87EB5-FDB5-49B9-9942-5514F9D9A53A}" type="presParOf" srcId="{B8472464-AA59-4490-B9CF-EC8DE4162A93}" destId="{E040DBA3-3CB0-4F90-89FD-D4D915596C42}" srcOrd="0" destOrd="0" presId="urn:microsoft.com/office/officeart/2018/layout/CircleProcess"/>
    <dgm:cxn modelId="{073DBA35-5A34-4E90-BF88-B78E5F6866F5}" type="presParOf" srcId="{569BF906-9531-4E9D-A293-505ECC7958D0}" destId="{91242A31-AA70-442F-B7B2-A410A536F391}" srcOrd="5" destOrd="0" presId="urn:microsoft.com/office/officeart/2018/layout/CircleProcess"/>
    <dgm:cxn modelId="{4C27DFFF-2A8B-4FF6-9DFD-7ABE2111C0CF}" type="presParOf" srcId="{569BF906-9531-4E9D-A293-505ECC7958D0}" destId="{05726976-5097-45DE-B6B1-CB3F914012B1}" srcOrd="6" destOrd="0" presId="urn:microsoft.com/office/officeart/2018/layout/CircleProcess"/>
    <dgm:cxn modelId="{4513F99B-9CB3-416D-BCE3-78CE2CA9D0E8}" type="presParOf" srcId="{05726976-5097-45DE-B6B1-CB3F914012B1}" destId="{4017A88B-847D-43F2-A294-79ABA9847D8F}" srcOrd="0" destOrd="0" presId="urn:microsoft.com/office/officeart/2018/layout/CircleProcess"/>
    <dgm:cxn modelId="{AF0196D4-3AB4-4E82-8127-EED92A7FAD9B}" type="presParOf" srcId="{569BF906-9531-4E9D-A293-505ECC7958D0}" destId="{3C04EAF3-A1B7-4E36-AC3E-C37D7A53C866}" srcOrd="7" destOrd="0" presId="urn:microsoft.com/office/officeart/2018/layout/CircleProcess"/>
    <dgm:cxn modelId="{A30160D1-1759-48F9-BB84-5F71D9C0E15D}" type="presParOf" srcId="{3C04EAF3-A1B7-4E36-AC3E-C37D7A53C866}" destId="{9E2F405D-CC6E-4B52-9AA7-018AD57D0A60}" srcOrd="0" destOrd="0" presId="urn:microsoft.com/office/officeart/2018/layout/CircleProcess"/>
    <dgm:cxn modelId="{13822DB6-7E25-4398-A036-CED2BBC282FE}" type="presParOf" srcId="{569BF906-9531-4E9D-A293-505ECC7958D0}" destId="{E2E1FA2F-07E4-48DC-B256-2CA676C8EB12}" srcOrd="8" destOrd="0" presId="urn:microsoft.com/office/officeart/2018/layout/CircleProcess"/>
    <dgm:cxn modelId="{E73A9786-A7DA-4EB8-993C-BA2AA62F4AC5}" type="presParOf" srcId="{569BF906-9531-4E9D-A293-505ECC7958D0}" destId="{3DBD6442-01E3-4C2C-9CFD-CD56E9FE7639}" srcOrd="9" destOrd="0" presId="urn:microsoft.com/office/officeart/2018/layout/CircleProcess"/>
    <dgm:cxn modelId="{9BD7C961-BB2A-43C2-8975-78989D007059}" type="presParOf" srcId="{3DBD6442-01E3-4C2C-9CFD-CD56E9FE7639}" destId="{0754094B-CBF7-41CA-BB91-91349751A97E}" srcOrd="0" destOrd="0" presId="urn:microsoft.com/office/officeart/2018/layout/CircleProcess"/>
    <dgm:cxn modelId="{543D1AA2-166C-4A92-88AE-BF4363A29DE8}" type="presParOf" srcId="{569BF906-9531-4E9D-A293-505ECC7958D0}" destId="{58087F97-202E-4E48-9834-D782CCA0492A}" srcOrd="10" destOrd="0" presId="urn:microsoft.com/office/officeart/2018/layout/CircleProcess"/>
    <dgm:cxn modelId="{C5D40167-6124-46A6-AA85-00A84E90D926}" type="presParOf" srcId="{58087F97-202E-4E48-9834-D782CCA0492A}" destId="{18EE8762-70B7-491E-B45F-7CB350CFC704}" srcOrd="0" destOrd="0" presId="urn:microsoft.com/office/officeart/2018/layout/CircleProcess"/>
    <dgm:cxn modelId="{4282042C-D245-45EE-B0BC-1DF9AE51EA16}" type="presParOf" srcId="{569BF906-9531-4E9D-A293-505ECC7958D0}" destId="{A0277798-021F-4B86-9116-5C9A1328681C}" srcOrd="11" destOrd="0" presId="urn:microsoft.com/office/officeart/2018/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C31B6A-794B-4E51-A60E-3791F17ABE4B}">
      <dsp:nvSpPr>
        <dsp:cNvPr id="0" name=""/>
        <dsp:cNvSpPr/>
      </dsp:nvSpPr>
      <dsp:spPr>
        <a:xfrm>
          <a:off x="7189573" y="1146209"/>
          <a:ext cx="3036280" cy="303684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40DBA3-3CB0-4F90-89FD-D4D915596C42}">
      <dsp:nvSpPr>
        <dsp:cNvPr id="0" name=""/>
        <dsp:cNvSpPr/>
      </dsp:nvSpPr>
      <dsp:spPr>
        <a:xfrm>
          <a:off x="7290387" y="1247455"/>
          <a:ext cx="2834652" cy="2834350"/>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Affirming your interest in the job</a:t>
          </a:r>
        </a:p>
      </dsp:txBody>
      <dsp:txXfrm>
        <a:off x="7695620" y="1652438"/>
        <a:ext cx="2024186" cy="2024383"/>
      </dsp:txXfrm>
    </dsp:sp>
    <dsp:sp modelId="{4017A88B-847D-43F2-A294-79ABA9847D8F}">
      <dsp:nvSpPr>
        <dsp:cNvPr id="0" name=""/>
        <dsp:cNvSpPr/>
      </dsp:nvSpPr>
      <dsp:spPr>
        <a:xfrm rot="2700000">
          <a:off x="4055147" y="1149880"/>
          <a:ext cx="3028967" cy="3028967"/>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2F405D-CC6E-4B52-9AA7-018AD57D0A60}">
      <dsp:nvSpPr>
        <dsp:cNvPr id="0" name=""/>
        <dsp:cNvSpPr/>
      </dsp:nvSpPr>
      <dsp:spPr>
        <a:xfrm>
          <a:off x="4152305" y="1247455"/>
          <a:ext cx="2834652" cy="283435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Expression</a:t>
          </a:r>
          <a:r>
            <a:rPr lang="en-US" sz="3000" kern="1200" baseline="0" dirty="0"/>
            <a:t> of appreciation</a:t>
          </a:r>
          <a:endParaRPr lang="en-US" sz="3000" kern="1200" dirty="0"/>
        </a:p>
      </dsp:txBody>
      <dsp:txXfrm>
        <a:off x="4557538" y="1652438"/>
        <a:ext cx="2024186" cy="2024383"/>
      </dsp:txXfrm>
    </dsp:sp>
    <dsp:sp modelId="{0754094B-CBF7-41CA-BB91-91349751A97E}">
      <dsp:nvSpPr>
        <dsp:cNvPr id="0" name=""/>
        <dsp:cNvSpPr/>
      </dsp:nvSpPr>
      <dsp:spPr>
        <a:xfrm rot="2700000">
          <a:off x="917065" y="1149880"/>
          <a:ext cx="3028967" cy="3028967"/>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EE8762-70B7-491E-B45F-7CB350CFC704}">
      <dsp:nvSpPr>
        <dsp:cNvPr id="0" name=""/>
        <dsp:cNvSpPr/>
      </dsp:nvSpPr>
      <dsp:spPr>
        <a:xfrm>
          <a:off x="1014222" y="1247455"/>
          <a:ext cx="2834652" cy="283435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Personal greeting</a:t>
          </a:r>
        </a:p>
      </dsp:txBody>
      <dsp:txXfrm>
        <a:off x="1419455" y="1652438"/>
        <a:ext cx="2024186" cy="2024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13FA30-3CC6-4E09-A98C-F8F6D34B91A5}">
      <dsp:nvSpPr>
        <dsp:cNvPr id="0" name=""/>
        <dsp:cNvSpPr/>
      </dsp:nvSpPr>
      <dsp:spPr>
        <a:xfrm>
          <a:off x="8964923" y="1846708"/>
          <a:ext cx="2683003" cy="268314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D25644-2C07-4AC9-9430-A028F038EAFB}">
      <dsp:nvSpPr>
        <dsp:cNvPr id="0" name=""/>
        <dsp:cNvSpPr/>
      </dsp:nvSpPr>
      <dsp:spPr>
        <a:xfrm>
          <a:off x="9054663" y="1936161"/>
          <a:ext cx="2504673" cy="250423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i="0" kern="1200" dirty="0"/>
            <a:t>Professional closing</a:t>
          </a:r>
          <a:endParaRPr lang="en-US" sz="2600" kern="1200" dirty="0"/>
        </a:p>
      </dsp:txBody>
      <dsp:txXfrm>
        <a:off x="9412473" y="2293976"/>
        <a:ext cx="1789052" cy="1788603"/>
      </dsp:txXfrm>
    </dsp:sp>
    <dsp:sp modelId="{FDC31B6A-794B-4E51-A60E-3791F17ABE4B}">
      <dsp:nvSpPr>
        <dsp:cNvPr id="0" name=""/>
        <dsp:cNvSpPr/>
      </dsp:nvSpPr>
      <dsp:spPr>
        <a:xfrm rot="2700000">
          <a:off x="6180652" y="1846519"/>
          <a:ext cx="2683047" cy="2683047"/>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40DBA3-3CB0-4F90-89FD-D4D915596C42}">
      <dsp:nvSpPr>
        <dsp:cNvPr id="0" name=""/>
        <dsp:cNvSpPr/>
      </dsp:nvSpPr>
      <dsp:spPr>
        <a:xfrm>
          <a:off x="6281919" y="1936161"/>
          <a:ext cx="2504673" cy="250423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dirty="0"/>
            <a:t>Tap in</a:t>
          </a:r>
          <a:r>
            <a:rPr lang="en-US" sz="2600" b="1" i="0" kern="1200" dirty="0"/>
            <a:t>to </a:t>
          </a:r>
          <a:r>
            <a:rPr lang="en-US" sz="2600" b="1" kern="1200" dirty="0"/>
            <a:t>n</a:t>
          </a:r>
          <a:r>
            <a:rPr lang="en-US" sz="2600" b="1" i="0" kern="1200" dirty="0"/>
            <a:t>ext steps</a:t>
          </a:r>
          <a:endParaRPr lang="en-US" sz="2600" kern="1200" dirty="0"/>
        </a:p>
      </dsp:txBody>
      <dsp:txXfrm>
        <a:off x="6639730" y="2293976"/>
        <a:ext cx="1789052" cy="1788603"/>
      </dsp:txXfrm>
    </dsp:sp>
    <dsp:sp modelId="{4017A88B-847D-43F2-A294-79ABA9847D8F}">
      <dsp:nvSpPr>
        <dsp:cNvPr id="0" name=""/>
        <dsp:cNvSpPr/>
      </dsp:nvSpPr>
      <dsp:spPr>
        <a:xfrm rot="2700000">
          <a:off x="3419413" y="1846519"/>
          <a:ext cx="2683047" cy="2683047"/>
        </a:xfrm>
        <a:prstGeom prst="teardrop">
          <a:avLst>
            <a:gd name="adj" fmla="val 10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2F405D-CC6E-4B52-9AA7-018AD57D0A60}">
      <dsp:nvSpPr>
        <dsp:cNvPr id="0" name=""/>
        <dsp:cNvSpPr/>
      </dsp:nvSpPr>
      <dsp:spPr>
        <a:xfrm>
          <a:off x="3509175" y="1936161"/>
          <a:ext cx="2504673" cy="250423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a:t>Offer access to new information</a:t>
          </a:r>
          <a:endParaRPr lang="en-US" sz="2600" kern="1200"/>
        </a:p>
      </dsp:txBody>
      <dsp:txXfrm>
        <a:off x="3866986" y="2293976"/>
        <a:ext cx="1789052" cy="1788603"/>
      </dsp:txXfrm>
    </dsp:sp>
    <dsp:sp modelId="{0754094B-CBF7-41CA-BB91-91349751A97E}">
      <dsp:nvSpPr>
        <dsp:cNvPr id="0" name=""/>
        <dsp:cNvSpPr/>
      </dsp:nvSpPr>
      <dsp:spPr>
        <a:xfrm rot="2700000">
          <a:off x="646669" y="1846519"/>
          <a:ext cx="2683047" cy="2683047"/>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EE8762-70B7-491E-B45F-7CB350CFC704}">
      <dsp:nvSpPr>
        <dsp:cNvPr id="0" name=""/>
        <dsp:cNvSpPr/>
      </dsp:nvSpPr>
      <dsp:spPr>
        <a:xfrm>
          <a:off x="736431" y="1936161"/>
          <a:ext cx="2504673" cy="250423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dirty="0"/>
            <a:t>Highlight capabilities</a:t>
          </a:r>
          <a:endParaRPr lang="en-US" sz="2600" kern="1200" dirty="0"/>
        </a:p>
      </dsp:txBody>
      <dsp:txXfrm>
        <a:off x="1094242" y="2293976"/>
        <a:ext cx="1789052" cy="1788603"/>
      </dsp:txXfrm>
    </dsp:sp>
  </dsp:spTree>
</dsp:drawing>
</file>

<file path=ppt/diagrams/layout1.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7F600E-CC95-4E5B-99A9-02B0D20F2AB5}"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95AD0D-0025-4EB9-98F5-353615B84365}" type="slidenum">
              <a:rPr lang="en-US" smtClean="0"/>
              <a:t>‹#›</a:t>
            </a:fld>
            <a:endParaRPr lang="en-US"/>
          </a:p>
        </p:txBody>
      </p:sp>
    </p:spTree>
    <p:extLst>
      <p:ext uri="{BB962C8B-B14F-4D97-AF65-F5344CB8AC3E}">
        <p14:creationId xmlns:p14="http://schemas.microsoft.com/office/powerpoint/2010/main" val="195476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thank you for attending the “Tips for Writing a follow up email after an interview” session.  Our intention is to help you build life-long habits and to improve your professional conduct in order to stand out during your job search which will be happening in the near future.</a:t>
            </a:r>
          </a:p>
        </p:txBody>
      </p:sp>
      <p:sp>
        <p:nvSpPr>
          <p:cNvPr id="4" name="Slide Number Placeholder 3"/>
          <p:cNvSpPr>
            <a:spLocks noGrp="1"/>
          </p:cNvSpPr>
          <p:nvPr>
            <p:ph type="sldNum" sz="quarter" idx="5"/>
          </p:nvPr>
        </p:nvSpPr>
        <p:spPr/>
        <p:txBody>
          <a:bodyPr/>
          <a:lstStyle/>
          <a:p>
            <a:fld id="{9B95AD0D-0025-4EB9-98F5-353615B84365}" type="slidenum">
              <a:rPr lang="en-US" smtClean="0"/>
              <a:t>1</a:t>
            </a:fld>
            <a:endParaRPr lang="en-US"/>
          </a:p>
        </p:txBody>
      </p:sp>
    </p:spTree>
    <p:extLst>
      <p:ext uri="{BB962C8B-B14F-4D97-AF65-F5344CB8AC3E}">
        <p14:creationId xmlns:p14="http://schemas.microsoft.com/office/powerpoint/2010/main" val="1758199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Finally, be sincere. Your appreciation needs to be genuine. If it sounds canned, it won’t come across as authentic, and that will work against you.</a:t>
            </a:r>
            <a:endParaRPr lang="en-US" dirty="0"/>
          </a:p>
        </p:txBody>
      </p:sp>
      <p:sp>
        <p:nvSpPr>
          <p:cNvPr id="4" name="Slide Number Placeholder 3"/>
          <p:cNvSpPr>
            <a:spLocks noGrp="1"/>
          </p:cNvSpPr>
          <p:nvPr>
            <p:ph type="sldNum" sz="quarter" idx="5"/>
          </p:nvPr>
        </p:nvSpPr>
        <p:spPr/>
        <p:txBody>
          <a:bodyPr/>
          <a:lstStyle/>
          <a:p>
            <a:fld id="{9B95AD0D-0025-4EB9-98F5-353615B84365}" type="slidenum">
              <a:rPr lang="en-US" smtClean="0"/>
              <a:t>10</a:t>
            </a:fld>
            <a:endParaRPr lang="en-US"/>
          </a:p>
        </p:txBody>
      </p:sp>
    </p:spTree>
    <p:extLst>
      <p:ext uri="{BB962C8B-B14F-4D97-AF65-F5344CB8AC3E}">
        <p14:creationId xmlns:p14="http://schemas.microsoft.com/office/powerpoint/2010/main" val="1650297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at the beginning and break down what you need to include in a well written thank you email.</a:t>
            </a:r>
            <a:r>
              <a:rPr lang="en-US"/>
              <a:t> </a:t>
            </a:r>
            <a:r>
              <a:rPr lang="en-US" dirty="0"/>
              <a:t> Start with your subject line.</a:t>
            </a:r>
            <a:r>
              <a:rPr lang="en-US"/>
              <a:t> </a:t>
            </a:r>
            <a:r>
              <a:rPr lang="en-US" dirty="0"/>
              <a:t> Choose subject lines that will </a:t>
            </a:r>
            <a:r>
              <a:rPr lang="en-US"/>
              <a:t>motivate </a:t>
            </a:r>
            <a:r>
              <a:rPr lang="en-US" dirty="0"/>
              <a:t>a person to want to open your email rather than decide to delay opening it. Chances are other job applicants will be sending follow up emails too, so you want yours to stand out.</a:t>
            </a:r>
            <a:r>
              <a:rPr lang="en-US"/>
              <a:t> </a:t>
            </a:r>
            <a:r>
              <a:rPr lang="en-US" dirty="0"/>
              <a:t> Choose the words that will help you the most, those words will always come from inside you.</a:t>
            </a:r>
            <a:r>
              <a:rPr lang="en-US"/>
              <a:t> </a:t>
            </a:r>
            <a:r>
              <a:rPr lang="en-US" dirty="0"/>
              <a:t> The best email subject is the one that clearly represents what it is you want.</a:t>
            </a:r>
            <a:r>
              <a:rPr lang="en-US"/>
              <a:t> </a:t>
            </a:r>
            <a:r>
              <a:rPr lang="en-US" dirty="0"/>
              <a:t> And what you want is another conversation.</a:t>
            </a:r>
          </a:p>
        </p:txBody>
      </p:sp>
      <p:sp>
        <p:nvSpPr>
          <p:cNvPr id="4" name="Slide Number Placeholder 3"/>
          <p:cNvSpPr>
            <a:spLocks noGrp="1"/>
          </p:cNvSpPr>
          <p:nvPr>
            <p:ph type="sldNum" sz="quarter" idx="5"/>
          </p:nvPr>
        </p:nvSpPr>
        <p:spPr/>
        <p:txBody>
          <a:bodyPr/>
          <a:lstStyle/>
          <a:p>
            <a:fld id="{9B95AD0D-0025-4EB9-98F5-353615B84365}" type="slidenum">
              <a:rPr lang="en-US" smtClean="0"/>
              <a:t>11</a:t>
            </a:fld>
            <a:endParaRPr lang="en-US"/>
          </a:p>
        </p:txBody>
      </p:sp>
    </p:spTree>
    <p:extLst>
      <p:ext uri="{BB962C8B-B14F-4D97-AF65-F5344CB8AC3E}">
        <p14:creationId xmlns:p14="http://schemas.microsoft.com/office/powerpoint/2010/main" val="1942663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subject line should be clear and on point, pertaining to what the email is about.  Some possible ideas to include in your subject line are:</a:t>
            </a:r>
          </a:p>
          <a:p>
            <a:r>
              <a:rPr lang="en-US" dirty="0"/>
              <a:t>(*) [READ]</a:t>
            </a:r>
          </a:p>
          <a:p>
            <a:r>
              <a:rPr lang="en-US" dirty="0"/>
              <a:t>(*) [READ]</a:t>
            </a:r>
          </a:p>
          <a:p>
            <a:r>
              <a:rPr lang="en-US" dirty="0"/>
              <a:t>(*) [READ]</a:t>
            </a:r>
          </a:p>
          <a:p>
            <a:r>
              <a:rPr lang="en-US" dirty="0"/>
              <a:t>(*) [READ]</a:t>
            </a:r>
          </a:p>
          <a:p>
            <a:r>
              <a:rPr lang="en-US" dirty="0"/>
              <a:t>(*) [READ]</a:t>
            </a:r>
          </a:p>
          <a:p>
            <a:endParaRPr lang="en-US" dirty="0"/>
          </a:p>
        </p:txBody>
      </p:sp>
      <p:sp>
        <p:nvSpPr>
          <p:cNvPr id="4" name="Slide Number Placeholder 3"/>
          <p:cNvSpPr>
            <a:spLocks noGrp="1"/>
          </p:cNvSpPr>
          <p:nvPr>
            <p:ph type="sldNum" sz="quarter" idx="5"/>
          </p:nvPr>
        </p:nvSpPr>
        <p:spPr/>
        <p:txBody>
          <a:bodyPr/>
          <a:lstStyle/>
          <a:p>
            <a:fld id="{9B95AD0D-0025-4EB9-98F5-353615B84365}" type="slidenum">
              <a:rPr lang="en-US" smtClean="0"/>
              <a:t>12</a:t>
            </a:fld>
            <a:endParaRPr lang="en-US"/>
          </a:p>
        </p:txBody>
      </p:sp>
    </p:spTree>
    <p:extLst>
      <p:ext uri="{BB962C8B-B14F-4D97-AF65-F5344CB8AC3E}">
        <p14:creationId xmlns:p14="http://schemas.microsoft.com/office/powerpoint/2010/main" val="3012278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Now that you got them to open your email, don't loose them. The greeting and content is essential to a sticking the landing.</a:t>
            </a:r>
          </a:p>
        </p:txBody>
      </p:sp>
      <p:sp>
        <p:nvSpPr>
          <p:cNvPr id="4" name="Slide Number Placeholder 3"/>
          <p:cNvSpPr>
            <a:spLocks noGrp="1"/>
          </p:cNvSpPr>
          <p:nvPr>
            <p:ph type="sldNum" sz="quarter" idx="5"/>
          </p:nvPr>
        </p:nvSpPr>
        <p:spPr/>
        <p:txBody>
          <a:bodyPr/>
          <a:lstStyle/>
          <a:p>
            <a:fld id="{9B95AD0D-0025-4EB9-98F5-353615B84365}" type="slidenum">
              <a:rPr lang="en-US" smtClean="0"/>
              <a:t>13</a:t>
            </a:fld>
            <a:endParaRPr lang="en-US"/>
          </a:p>
        </p:txBody>
      </p:sp>
    </p:spTree>
    <p:extLst>
      <p:ext uri="{BB962C8B-B14F-4D97-AF65-F5344CB8AC3E}">
        <p14:creationId xmlns:p14="http://schemas.microsoft.com/office/powerpoint/2010/main" val="3303564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Open Sans"/>
                <a:ea typeface="Open Sans"/>
                <a:cs typeface="Open Sans"/>
              </a:rPr>
              <a:t>Now, let’s talk about the step-by step guide to writing a thank you email. Now, each one of those doesn’t have to be its own paragraph; those are just the points you want to touch on</a:t>
            </a:r>
            <a:r>
              <a:rPr lang="en-US" b="1" i="0" dirty="0">
                <a:solidFill>
                  <a:srgbClr val="000000"/>
                </a:solidFill>
                <a:effectLst/>
                <a:latin typeface="Open Sans"/>
                <a:ea typeface="Open Sans"/>
                <a:cs typeface="Open Sans"/>
              </a:rPr>
              <a:t>.</a:t>
            </a:r>
            <a:r>
              <a:rPr lang="en-US" b="1" dirty="0">
                <a:solidFill>
                  <a:srgbClr val="000000"/>
                </a:solidFill>
                <a:latin typeface="Open Sans"/>
                <a:ea typeface="Open Sans"/>
                <a:cs typeface="Open Sans"/>
              </a:rPr>
              <a:t> </a:t>
            </a:r>
            <a:r>
              <a:rPr lang="en-US" b="1" i="0" dirty="0">
                <a:solidFill>
                  <a:srgbClr val="000000"/>
                </a:solidFill>
                <a:effectLst/>
                <a:latin typeface="Open Sans"/>
                <a:ea typeface="Open Sans"/>
                <a:cs typeface="Open Sans"/>
              </a:rPr>
              <a:t> </a:t>
            </a:r>
            <a:r>
              <a:rPr lang="en-US" b="0" i="0" dirty="0">
                <a:solidFill>
                  <a:srgbClr val="000000"/>
                </a:solidFill>
                <a:effectLst/>
                <a:latin typeface="Open Sans"/>
                <a:ea typeface="Open Sans"/>
                <a:cs typeface="Open Sans"/>
              </a:rPr>
              <a:t> By doing so, you can keep your email succinct while covering all of the bases.</a:t>
            </a:r>
            <a:endParaRPr lang="en-US" dirty="0">
              <a:latin typeface="Open Sans"/>
              <a:ea typeface="Open Sans"/>
              <a:cs typeface="Open Sans"/>
            </a:endParaRPr>
          </a:p>
          <a:p>
            <a:endParaRPr lang="en-US" b="0" i="0" dirty="0">
              <a:solidFill>
                <a:srgbClr val="000000"/>
              </a:solidFill>
              <a:effectLst/>
              <a:latin typeface="Open Sans"/>
              <a:ea typeface="Open Sans"/>
              <a:cs typeface="Open Sans"/>
            </a:endParaRPr>
          </a:p>
          <a:p>
            <a:endParaRPr lang="en-US" b="0" i="0" dirty="0">
              <a:solidFill>
                <a:srgbClr val="000000"/>
              </a:solidFill>
              <a:effectLst/>
              <a:latin typeface="Open Sans" panose="020B0606030504020204" pitchFamily="34" charset="0"/>
            </a:endParaRPr>
          </a:p>
          <a:p>
            <a:r>
              <a:rPr lang="en-US" b="0" i="0" dirty="0">
                <a:solidFill>
                  <a:srgbClr val="000000"/>
                </a:solidFill>
                <a:effectLst/>
                <a:latin typeface="Open Sans"/>
                <a:ea typeface="Open Sans"/>
                <a:cs typeface="Open Sans"/>
              </a:rPr>
              <a:t>(*) Personal Greeting- Don’t just jump into the core of your message. And don’t use something generic, like “hiring manager.” Instead, address the hiring manager by name.</a:t>
            </a:r>
          </a:p>
          <a:p>
            <a:r>
              <a:rPr lang="en-US" b="0" i="0" dirty="0">
                <a:solidFill>
                  <a:srgbClr val="000000"/>
                </a:solidFill>
                <a:effectLst/>
                <a:latin typeface="Open Sans"/>
                <a:ea typeface="Open Sans"/>
                <a:cs typeface="Open Sans"/>
              </a:rPr>
              <a:t>(*) Expression of appreciation- </a:t>
            </a:r>
            <a:r>
              <a:rPr lang="en-US" dirty="0">
                <a:solidFill>
                  <a:srgbClr val="000000"/>
                </a:solidFill>
                <a:latin typeface="Open Sans"/>
                <a:ea typeface="Open Sans"/>
                <a:cs typeface="Open Sans"/>
              </a:rPr>
              <a:t>Address what sparked your appreciation, and let</a:t>
            </a:r>
            <a:r>
              <a:rPr lang="en-US" b="0" i="0" dirty="0">
                <a:solidFill>
                  <a:srgbClr val="000000"/>
                </a:solidFill>
                <a:effectLst/>
                <a:latin typeface="Open Sans"/>
                <a:ea typeface="Open Sans"/>
                <a:cs typeface="Open Sans"/>
              </a:rPr>
              <a:t> the hiring manager know you appreciate them taking the time to meet with you, to discuss the role, or to consider you for the opportunity. That way, you’re setting the right tone immediately.</a:t>
            </a:r>
          </a:p>
          <a:p>
            <a:r>
              <a:rPr lang="en-US" b="0" i="0" dirty="0">
                <a:solidFill>
                  <a:srgbClr val="000000"/>
                </a:solidFill>
                <a:effectLst/>
                <a:latin typeface="Open Sans"/>
                <a:ea typeface="Open Sans"/>
                <a:cs typeface="Open Sans"/>
              </a:rPr>
              <a:t>(*)</a:t>
            </a:r>
            <a:r>
              <a:rPr lang="en-US" dirty="0">
                <a:solidFill>
                  <a:srgbClr val="000000"/>
                </a:solidFill>
                <a:latin typeface="Open Sans"/>
                <a:ea typeface="Open Sans"/>
                <a:cs typeface="Open Sans"/>
              </a:rPr>
              <a:t> </a:t>
            </a:r>
            <a:r>
              <a:rPr lang="en-US" b="0" i="0" dirty="0">
                <a:solidFill>
                  <a:srgbClr val="000000"/>
                </a:solidFill>
                <a:effectLst/>
                <a:latin typeface="Open Sans"/>
                <a:ea typeface="Open Sans"/>
                <a:cs typeface="Open Sans"/>
              </a:rPr>
              <a:t> Affirming your interest in the job. After you shower the hiring manager with appreciation, reaffirm your interest in the role. Showcase your eagerness for the opportunity, removing any doubt in their mind as to whether you’re legitimately interested.</a:t>
            </a:r>
            <a:r>
              <a:rPr lang="en-US" dirty="0">
                <a:solidFill>
                  <a:srgbClr val="000000"/>
                </a:solidFill>
                <a:latin typeface="Open Sans"/>
                <a:ea typeface="Open Sans"/>
                <a:cs typeface="Open Sans"/>
              </a:rPr>
              <a:t> And, how you fit well within the position and the company.</a:t>
            </a:r>
            <a:endParaRPr lang="en-US" b="0" i="0" dirty="0">
              <a:solidFill>
                <a:srgbClr val="000000"/>
              </a:solidFill>
              <a:effectLst/>
              <a:latin typeface="Open Sans"/>
              <a:ea typeface="Open Sans"/>
              <a:cs typeface="Open Sans"/>
            </a:endParaRPr>
          </a:p>
          <a:p>
            <a:endParaRPr lang="en-US" b="0" i="0" dirty="0">
              <a:solidFill>
                <a:srgbClr val="000000"/>
              </a:solidFill>
              <a:effectLst/>
              <a:latin typeface="Open Sans" panose="020B0606030504020204" pitchFamily="34" charset="0"/>
            </a:endParaRPr>
          </a:p>
          <a:p>
            <a:r>
              <a:rPr lang="en-US" b="0" i="0" dirty="0">
                <a:solidFill>
                  <a:srgbClr val="000000"/>
                </a:solidFill>
                <a:effectLst/>
                <a:latin typeface="Open Sans"/>
                <a:ea typeface="Open Sans"/>
                <a:cs typeface="Open Sans"/>
              </a:rPr>
              <a:t>Now, each one of those doesn’t have to be its own paragraph; those are just the points you want to touch on</a:t>
            </a:r>
            <a:r>
              <a:rPr lang="en-US" b="1" i="0" dirty="0">
                <a:solidFill>
                  <a:srgbClr val="000000"/>
                </a:solidFill>
                <a:effectLst/>
                <a:latin typeface="Open Sans"/>
                <a:ea typeface="Open Sans"/>
                <a:cs typeface="Open Sans"/>
              </a:rPr>
              <a:t>.</a:t>
            </a:r>
            <a:r>
              <a:rPr lang="en-US" b="1" dirty="0">
                <a:solidFill>
                  <a:srgbClr val="000000"/>
                </a:solidFill>
                <a:latin typeface="Open Sans"/>
                <a:ea typeface="Open Sans"/>
                <a:cs typeface="Open Sans"/>
              </a:rPr>
              <a:t> </a:t>
            </a:r>
            <a:r>
              <a:rPr lang="en-US" b="1" i="0" dirty="0">
                <a:solidFill>
                  <a:srgbClr val="000000"/>
                </a:solidFill>
                <a:effectLst/>
                <a:latin typeface="Open Sans"/>
                <a:ea typeface="Open Sans"/>
                <a:cs typeface="Open Sans"/>
              </a:rPr>
              <a:t> </a:t>
            </a:r>
            <a:r>
              <a:rPr lang="en-US" b="0" i="0" dirty="0">
                <a:solidFill>
                  <a:srgbClr val="000000"/>
                </a:solidFill>
                <a:effectLst/>
                <a:latin typeface="Open Sans"/>
                <a:ea typeface="Open Sans"/>
                <a:cs typeface="Open Sans"/>
              </a:rPr>
              <a:t> By doing so, you can keep your email succinct while covering all of the bases.</a:t>
            </a:r>
            <a:endParaRPr lang="en-US"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9B95AD0D-0025-4EB9-98F5-353615B84365}" type="slidenum">
              <a:rPr lang="en-US" smtClean="0"/>
              <a:t>14</a:t>
            </a:fld>
            <a:endParaRPr lang="en-US"/>
          </a:p>
        </p:txBody>
      </p:sp>
    </p:spTree>
    <p:extLst>
      <p:ext uri="{BB962C8B-B14F-4D97-AF65-F5344CB8AC3E}">
        <p14:creationId xmlns:p14="http://schemas.microsoft.com/office/powerpoint/2010/main" val="2387911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a:ea typeface="Open Sans"/>
                <a:cs typeface="Open Sans"/>
              </a:rPr>
              <a:t>(*)Highlighting capabilities. subtle. Start by identifying something you learned from the hiring manager about the position or company that captured your attention, such as a challenge the role would help the organization overcome. Then, briefly reference a skill or trait that you could use to help the company achieve its goals in relation to that tidbit. This is also the area where you could correct a misstep if you made one during the interview. For example, if you forgot to mention a relevant credential, you could tie it into this content. If you need to address a blunder, identify it briefly (without apologizing) and provide helpful information.</a:t>
            </a:r>
            <a:r>
              <a:rPr lang="en-US" dirty="0">
                <a:solidFill>
                  <a:srgbClr val="000000"/>
                </a:solidFill>
                <a:latin typeface="Open Sans"/>
                <a:ea typeface="Open Sans"/>
                <a:cs typeface="Open Sans"/>
              </a:rPr>
              <a:t> </a:t>
            </a:r>
            <a:r>
              <a:rPr lang="en-US" b="0" i="0" dirty="0">
                <a:solidFill>
                  <a:srgbClr val="000000"/>
                </a:solidFill>
                <a:effectLst/>
                <a:latin typeface="Open Sans"/>
                <a:ea typeface="Open Sans"/>
                <a:cs typeface="Open Sans"/>
              </a:rPr>
              <a:t> Only point out a blunder if you absolutely have to,</a:t>
            </a:r>
          </a:p>
          <a:p>
            <a:r>
              <a:rPr lang="en-US" b="0" i="0" dirty="0">
                <a:solidFill>
                  <a:srgbClr val="000000"/>
                </a:solidFill>
                <a:effectLst/>
                <a:latin typeface="Open Sans"/>
                <a:ea typeface="Open Sans"/>
                <a:cs typeface="Open Sans"/>
              </a:rPr>
              <a:t>(*) Offer access to new capabilities. Let the hiring manager know that you’re happy to provide more information or answer any questions if it’s needed.</a:t>
            </a:r>
          </a:p>
          <a:p>
            <a:r>
              <a:rPr lang="en-US" b="0" i="0" dirty="0">
                <a:solidFill>
                  <a:srgbClr val="000000"/>
                </a:solidFill>
                <a:effectLst/>
                <a:latin typeface="Open Sans"/>
                <a:ea typeface="Open Sans"/>
                <a:cs typeface="Open Sans"/>
              </a:rPr>
              <a:t>(*) Tap into next steps. let the hiring manager know you’re looking forward to the upcoming phase and hope to hear from them soon.</a:t>
            </a:r>
          </a:p>
          <a:p>
            <a:r>
              <a:rPr lang="en-US" b="0" i="0" dirty="0">
                <a:solidFill>
                  <a:srgbClr val="000000"/>
                </a:solidFill>
                <a:effectLst/>
                <a:latin typeface="Open Sans"/>
                <a:ea typeface="Open Sans"/>
                <a:cs typeface="Open Sans"/>
              </a:rPr>
              <a:t>(*) Professional closing. When you’re signing off, thank the hiring manager again. Then, go with a simple “Sincerely” before adding your name and your contact information. Once that’s in place, you’re done.</a:t>
            </a:r>
            <a:r>
              <a:rPr lang="en-US" dirty="0">
                <a:solidFill>
                  <a:srgbClr val="000000"/>
                </a:solidFill>
                <a:latin typeface="Open Sans"/>
                <a:ea typeface="Open Sans"/>
                <a:cs typeface="Open Sans"/>
              </a:rPr>
              <a:t> </a:t>
            </a:r>
            <a:endParaRPr lang="en-US" b="0" i="0" dirty="0">
              <a:solidFill>
                <a:srgbClr val="000000"/>
              </a:solidFill>
              <a:effectLst/>
              <a:latin typeface="Open Sans" panose="020B0606030504020204" pitchFamily="34" charset="0"/>
              <a:ea typeface="Open Sans"/>
              <a:cs typeface="Open Sans"/>
            </a:endParaRPr>
          </a:p>
          <a:p>
            <a:endParaRPr lang="en-US" b="0" i="0" dirty="0">
              <a:solidFill>
                <a:srgbClr val="000000"/>
              </a:solidFill>
              <a:effectLst/>
              <a:latin typeface="Open Sans" panose="020B0606030504020204" pitchFamily="34" charset="0"/>
            </a:endParaRPr>
          </a:p>
          <a:p>
            <a:r>
              <a:rPr lang="en-US" b="0" i="0" dirty="0">
                <a:solidFill>
                  <a:srgbClr val="000000"/>
                </a:solidFill>
                <a:effectLst/>
                <a:latin typeface="Open Sans"/>
                <a:ea typeface="Open Sans"/>
                <a:cs typeface="Open Sans"/>
              </a:rPr>
              <a:t>Now, each one of those doesn’t have to be its own paragraph; those are just the points you want to touch on</a:t>
            </a:r>
            <a:r>
              <a:rPr lang="en-US" b="1" i="0" dirty="0">
                <a:solidFill>
                  <a:srgbClr val="000000"/>
                </a:solidFill>
                <a:effectLst/>
                <a:latin typeface="Open Sans"/>
                <a:ea typeface="Open Sans"/>
                <a:cs typeface="Open Sans"/>
              </a:rPr>
              <a:t>.</a:t>
            </a:r>
            <a:r>
              <a:rPr lang="en-US" b="1" dirty="0">
                <a:solidFill>
                  <a:srgbClr val="000000"/>
                </a:solidFill>
                <a:latin typeface="Open Sans"/>
                <a:ea typeface="Open Sans"/>
                <a:cs typeface="Open Sans"/>
              </a:rPr>
              <a:t> </a:t>
            </a:r>
            <a:r>
              <a:rPr lang="en-US" b="1" i="0" dirty="0">
                <a:solidFill>
                  <a:srgbClr val="000000"/>
                </a:solidFill>
                <a:effectLst/>
                <a:latin typeface="Open Sans"/>
                <a:ea typeface="Open Sans"/>
                <a:cs typeface="Open Sans"/>
              </a:rPr>
              <a:t> </a:t>
            </a:r>
            <a:r>
              <a:rPr lang="en-US" b="0" i="0" dirty="0">
                <a:solidFill>
                  <a:srgbClr val="000000"/>
                </a:solidFill>
                <a:effectLst/>
                <a:latin typeface="Open Sans"/>
                <a:ea typeface="Open Sans"/>
                <a:cs typeface="Open Sans"/>
              </a:rPr>
              <a:t> By doing so, you can keep your email succinct while covering all of the bases.</a:t>
            </a:r>
            <a:endParaRPr lang="en-US" dirty="0">
              <a:latin typeface="Open Sans"/>
              <a:ea typeface="Open Sans"/>
              <a:cs typeface="Open Sans"/>
            </a:endParaRPr>
          </a:p>
          <a:p>
            <a:endParaRPr lang="en-US" dirty="0"/>
          </a:p>
        </p:txBody>
      </p:sp>
      <p:sp>
        <p:nvSpPr>
          <p:cNvPr id="4" name="Slide Number Placeholder 3"/>
          <p:cNvSpPr>
            <a:spLocks noGrp="1"/>
          </p:cNvSpPr>
          <p:nvPr>
            <p:ph type="sldNum" sz="quarter" idx="5"/>
          </p:nvPr>
        </p:nvSpPr>
        <p:spPr/>
        <p:txBody>
          <a:bodyPr/>
          <a:lstStyle/>
          <a:p>
            <a:fld id="{9B95AD0D-0025-4EB9-98F5-353615B84365}" type="slidenum">
              <a:rPr lang="en-US" smtClean="0"/>
              <a:t>15</a:t>
            </a:fld>
            <a:endParaRPr lang="en-US"/>
          </a:p>
        </p:txBody>
      </p:sp>
    </p:spTree>
    <p:extLst>
      <p:ext uri="{BB962C8B-B14F-4D97-AF65-F5344CB8AC3E}">
        <p14:creationId xmlns:p14="http://schemas.microsoft.com/office/powerpoint/2010/main" val="4079292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Uncertain or worried about what to say or how to say it? Just use your own style to write your follow up email.  Remember that the worst thing you can do is nothing, it sends a clear message that you are not interested in the job.</a:t>
            </a:r>
          </a:p>
        </p:txBody>
      </p:sp>
      <p:sp>
        <p:nvSpPr>
          <p:cNvPr id="4" name="Slide Number Placeholder 3"/>
          <p:cNvSpPr>
            <a:spLocks noGrp="1"/>
          </p:cNvSpPr>
          <p:nvPr>
            <p:ph type="sldNum" sz="quarter" idx="5"/>
          </p:nvPr>
        </p:nvSpPr>
        <p:spPr/>
        <p:txBody>
          <a:bodyPr/>
          <a:lstStyle/>
          <a:p>
            <a:fld id="{9B95AD0D-0025-4EB9-98F5-353615B84365}" type="slidenum">
              <a:rPr lang="en-US" smtClean="0"/>
              <a:t>16</a:t>
            </a:fld>
            <a:endParaRPr lang="en-US"/>
          </a:p>
        </p:txBody>
      </p:sp>
    </p:spTree>
    <p:extLst>
      <p:ext uri="{BB962C8B-B14F-4D97-AF65-F5344CB8AC3E}">
        <p14:creationId xmlns:p14="http://schemas.microsoft.com/office/powerpoint/2010/main" val="4250140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if you get turned down after a job interview?  How should you handle rejection?</a:t>
            </a:r>
          </a:p>
        </p:txBody>
      </p:sp>
      <p:sp>
        <p:nvSpPr>
          <p:cNvPr id="4" name="Slide Number Placeholder 3"/>
          <p:cNvSpPr>
            <a:spLocks noGrp="1"/>
          </p:cNvSpPr>
          <p:nvPr>
            <p:ph type="sldNum" sz="quarter" idx="5"/>
          </p:nvPr>
        </p:nvSpPr>
        <p:spPr/>
        <p:txBody>
          <a:bodyPr/>
          <a:lstStyle/>
          <a:p>
            <a:fld id="{9B95AD0D-0025-4EB9-98F5-353615B84365}" type="slidenum">
              <a:rPr lang="en-US" smtClean="0"/>
              <a:t>17</a:t>
            </a:fld>
            <a:endParaRPr lang="en-US"/>
          </a:p>
        </p:txBody>
      </p:sp>
    </p:spTree>
    <p:extLst>
      <p:ext uri="{BB962C8B-B14F-4D97-AF65-F5344CB8AC3E}">
        <p14:creationId xmlns:p14="http://schemas.microsoft.com/office/powerpoint/2010/main" val="800340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still send a thank you letter or email.  Turn your thank you letter into opportunity by staying positive, it’s okay to acknowledge your disappointment in not getting the job, in fact, be honest about that.  But also be hopeful that they may circle back to you if the person they went with doesn’t work out or, if another opportunity, one that is better suited for you come along.</a:t>
            </a:r>
          </a:p>
        </p:txBody>
      </p:sp>
      <p:sp>
        <p:nvSpPr>
          <p:cNvPr id="4" name="Slide Number Placeholder 3"/>
          <p:cNvSpPr>
            <a:spLocks noGrp="1"/>
          </p:cNvSpPr>
          <p:nvPr>
            <p:ph type="sldNum" sz="quarter" idx="5"/>
          </p:nvPr>
        </p:nvSpPr>
        <p:spPr/>
        <p:txBody>
          <a:bodyPr/>
          <a:lstStyle/>
          <a:p>
            <a:fld id="{9B95AD0D-0025-4EB9-98F5-353615B84365}" type="slidenum">
              <a:rPr lang="en-US" smtClean="0"/>
              <a:t>18</a:t>
            </a:fld>
            <a:endParaRPr lang="en-US"/>
          </a:p>
        </p:txBody>
      </p:sp>
    </p:spTree>
    <p:extLst>
      <p:ext uri="{BB962C8B-B14F-4D97-AF65-F5344CB8AC3E}">
        <p14:creationId xmlns:p14="http://schemas.microsoft.com/office/powerpoint/2010/main" val="212187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be specific about the things you are thanking them for.  Yes, even if they turned you down, be gracious and thank them for taking the time to meet with you, the information they provided, the office tour, and the steps they took to make you feel comfortable, etc. </a:t>
            </a:r>
          </a:p>
        </p:txBody>
      </p:sp>
      <p:sp>
        <p:nvSpPr>
          <p:cNvPr id="4" name="Slide Number Placeholder 3"/>
          <p:cNvSpPr>
            <a:spLocks noGrp="1"/>
          </p:cNvSpPr>
          <p:nvPr>
            <p:ph type="sldNum" sz="quarter" idx="5"/>
          </p:nvPr>
        </p:nvSpPr>
        <p:spPr/>
        <p:txBody>
          <a:bodyPr/>
          <a:lstStyle/>
          <a:p>
            <a:fld id="{9B95AD0D-0025-4EB9-98F5-353615B84365}" type="slidenum">
              <a:rPr lang="en-US" smtClean="0"/>
              <a:t>19</a:t>
            </a:fld>
            <a:endParaRPr lang="en-US"/>
          </a:p>
        </p:txBody>
      </p:sp>
    </p:spTree>
    <p:extLst>
      <p:ext uri="{BB962C8B-B14F-4D97-AF65-F5344CB8AC3E}">
        <p14:creationId xmlns:p14="http://schemas.microsoft.com/office/powerpoint/2010/main" val="497007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you’ve met with a potential employer, either in person or virtually, you want the conversation to continue.  You want to have a conversation that leads to a job offer.  The conversation begins when you send a follow up email after your interview thanking them for taking the time to interview you. You should make it a point to send a thank you email within 24 hours of your interview.</a:t>
            </a:r>
          </a:p>
        </p:txBody>
      </p:sp>
      <p:sp>
        <p:nvSpPr>
          <p:cNvPr id="4" name="Slide Number Placeholder 3"/>
          <p:cNvSpPr>
            <a:spLocks noGrp="1"/>
          </p:cNvSpPr>
          <p:nvPr>
            <p:ph type="sldNum" sz="quarter" idx="5"/>
          </p:nvPr>
        </p:nvSpPr>
        <p:spPr/>
        <p:txBody>
          <a:bodyPr/>
          <a:lstStyle/>
          <a:p>
            <a:fld id="{9B95AD0D-0025-4EB9-98F5-353615B84365}" type="slidenum">
              <a:rPr lang="en-US" smtClean="0"/>
              <a:t>2</a:t>
            </a:fld>
            <a:endParaRPr lang="en-US"/>
          </a:p>
        </p:txBody>
      </p:sp>
    </p:spTree>
    <p:extLst>
      <p:ext uri="{BB962C8B-B14F-4D97-AF65-F5344CB8AC3E}">
        <p14:creationId xmlns:p14="http://schemas.microsoft.com/office/powerpoint/2010/main" val="868624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 want to end with telling you that this door may be closed , but that doesn’t mean that every door there is closed forever.  In fact, maintaining a relationship with the company’s recruiters and hiring managers can keep you on the short list for future opportunities.  Also, hiring managers talk to each other, so he/she may know of another position that they can recommend you for.  So, be mindful that they are paying attention to how you handle rejection, so be polite and professional. Say something like “I’m disappointed I didn’t get the job, but I appreciate the opportunity.  Thank you for your time.  Please keep me in mind if something opens up in the future.” </a:t>
            </a:r>
          </a:p>
        </p:txBody>
      </p:sp>
      <p:sp>
        <p:nvSpPr>
          <p:cNvPr id="4" name="Slide Number Placeholder 3"/>
          <p:cNvSpPr>
            <a:spLocks noGrp="1"/>
          </p:cNvSpPr>
          <p:nvPr>
            <p:ph type="sldNum" sz="quarter" idx="5"/>
          </p:nvPr>
        </p:nvSpPr>
        <p:spPr/>
        <p:txBody>
          <a:bodyPr/>
          <a:lstStyle/>
          <a:p>
            <a:fld id="{9B95AD0D-0025-4EB9-98F5-353615B84365}" type="slidenum">
              <a:rPr lang="en-US" smtClean="0"/>
              <a:t>20</a:t>
            </a:fld>
            <a:endParaRPr lang="en-US"/>
          </a:p>
        </p:txBody>
      </p:sp>
    </p:spTree>
    <p:extLst>
      <p:ext uri="{BB962C8B-B14F-4D97-AF65-F5344CB8AC3E}">
        <p14:creationId xmlns:p14="http://schemas.microsoft.com/office/powerpoint/2010/main" val="740638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lastly, remember that no matter how the interview went, stay positive. Every experience is a learning experience. End on an upbeat note</a:t>
            </a:r>
            <a:r>
              <a:rPr lang="en-US" dirty="0"/>
              <a:t>.</a:t>
            </a:r>
          </a:p>
        </p:txBody>
      </p:sp>
      <p:sp>
        <p:nvSpPr>
          <p:cNvPr id="4" name="Slide Number Placeholder 3"/>
          <p:cNvSpPr>
            <a:spLocks noGrp="1"/>
          </p:cNvSpPr>
          <p:nvPr>
            <p:ph type="sldNum" sz="quarter" idx="5"/>
          </p:nvPr>
        </p:nvSpPr>
        <p:spPr/>
        <p:txBody>
          <a:bodyPr/>
          <a:lstStyle/>
          <a:p>
            <a:fld id="{9B95AD0D-0025-4EB9-98F5-353615B84365}" type="slidenum">
              <a:rPr lang="en-US" smtClean="0"/>
              <a:t>21</a:t>
            </a:fld>
            <a:endParaRPr lang="en-US"/>
          </a:p>
        </p:txBody>
      </p:sp>
    </p:spTree>
    <p:extLst>
      <p:ext uri="{BB962C8B-B14F-4D97-AF65-F5344CB8AC3E}">
        <p14:creationId xmlns:p14="http://schemas.microsoft.com/office/powerpoint/2010/main" val="18566554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of course you appreciate the opportunity, everyone does.  Help yourself stand out by talking about what specifically stood out for you during the interview that sparked your appreciation.  What did you see, observe or learn in the interview?  Is there something that stood out to you.  Is there something that is special or compelling about the company.</a:t>
            </a:r>
          </a:p>
        </p:txBody>
      </p:sp>
      <p:sp>
        <p:nvSpPr>
          <p:cNvPr id="4" name="Slide Number Placeholder 3"/>
          <p:cNvSpPr>
            <a:spLocks noGrp="1"/>
          </p:cNvSpPr>
          <p:nvPr>
            <p:ph type="sldNum" sz="quarter" idx="5"/>
          </p:nvPr>
        </p:nvSpPr>
        <p:spPr/>
        <p:txBody>
          <a:bodyPr/>
          <a:lstStyle/>
          <a:p>
            <a:fld id="{9B95AD0D-0025-4EB9-98F5-353615B84365}" type="slidenum">
              <a:rPr lang="en-US" smtClean="0"/>
              <a:t>22</a:t>
            </a:fld>
            <a:endParaRPr lang="en-US"/>
          </a:p>
        </p:txBody>
      </p:sp>
    </p:spTree>
    <p:extLst>
      <p:ext uri="{BB962C8B-B14F-4D97-AF65-F5344CB8AC3E}">
        <p14:creationId xmlns:p14="http://schemas.microsoft.com/office/powerpoint/2010/main" val="80023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your potential employer of the alignment you felt towards the organization.  This will help you to stand out from other applicants,</a:t>
            </a:r>
          </a:p>
        </p:txBody>
      </p:sp>
      <p:sp>
        <p:nvSpPr>
          <p:cNvPr id="4" name="Slide Number Placeholder 3"/>
          <p:cNvSpPr>
            <a:spLocks noGrp="1"/>
          </p:cNvSpPr>
          <p:nvPr>
            <p:ph type="sldNum" sz="quarter" idx="5"/>
          </p:nvPr>
        </p:nvSpPr>
        <p:spPr/>
        <p:txBody>
          <a:bodyPr/>
          <a:lstStyle/>
          <a:p>
            <a:fld id="{9B95AD0D-0025-4EB9-98F5-353615B84365}" type="slidenum">
              <a:rPr lang="en-US" smtClean="0"/>
              <a:t>23</a:t>
            </a:fld>
            <a:endParaRPr lang="en-US"/>
          </a:p>
        </p:txBody>
      </p:sp>
    </p:spTree>
    <p:extLst>
      <p:ext uri="{BB962C8B-B14F-4D97-AF65-F5344CB8AC3E}">
        <p14:creationId xmlns:p14="http://schemas.microsoft.com/office/powerpoint/2010/main" val="23733316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follow up email after a job interview will remind a hiring manager of your points of connection, of the services you can provide and of how you are a good fit for the role.  You don’t need to rehash your resumé, but you hitting the highlights can be really useful.  </a:t>
            </a:r>
          </a:p>
        </p:txBody>
      </p:sp>
      <p:sp>
        <p:nvSpPr>
          <p:cNvPr id="4" name="Slide Number Placeholder 3"/>
          <p:cNvSpPr>
            <a:spLocks noGrp="1"/>
          </p:cNvSpPr>
          <p:nvPr>
            <p:ph type="sldNum" sz="quarter" idx="5"/>
          </p:nvPr>
        </p:nvSpPr>
        <p:spPr/>
        <p:txBody>
          <a:bodyPr/>
          <a:lstStyle/>
          <a:p>
            <a:fld id="{9B95AD0D-0025-4EB9-98F5-353615B84365}" type="slidenum">
              <a:rPr lang="en-US" smtClean="0"/>
              <a:t>24</a:t>
            </a:fld>
            <a:endParaRPr lang="en-US"/>
          </a:p>
        </p:txBody>
      </p:sp>
    </p:spTree>
    <p:extLst>
      <p:ext uri="{BB962C8B-B14F-4D97-AF65-F5344CB8AC3E}">
        <p14:creationId xmlns:p14="http://schemas.microsoft.com/office/powerpoint/2010/main" val="40323695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your email introduce your self and remind the hiring manager about the day and time you met.  Be brief and to the point. No need to rehash your resumé. Let them know that you appreciated them taking the time to interview and how much you appreciate them taking the time to introduce you around, or provide you with a tour, or show you the facility, and so on.  Then point out how you can benefit the company and what you can bring with you as far the latest tech skills, organization skills, project management skills and so on.  End your email with a call to action by providing your contact information.  Close with a sincerely and your name.</a:t>
            </a:r>
          </a:p>
          <a:p>
            <a:endParaRPr lang="en-US" dirty="0"/>
          </a:p>
          <a:p>
            <a:r>
              <a:rPr lang="en-US" dirty="0"/>
              <a:t>Be sure to proofread your letter carefully.  It might a good idea to walk away and revisit your letter in a couple of hours.  This will help you look at with fresh eyes and more easily pick out mistakes.  Then send.  </a:t>
            </a:r>
          </a:p>
        </p:txBody>
      </p:sp>
      <p:sp>
        <p:nvSpPr>
          <p:cNvPr id="4" name="Slide Number Placeholder 3"/>
          <p:cNvSpPr>
            <a:spLocks noGrp="1"/>
          </p:cNvSpPr>
          <p:nvPr>
            <p:ph type="sldNum" sz="quarter" idx="5"/>
          </p:nvPr>
        </p:nvSpPr>
        <p:spPr/>
        <p:txBody>
          <a:bodyPr/>
          <a:lstStyle/>
          <a:p>
            <a:fld id="{9B95AD0D-0025-4EB9-98F5-353615B84365}" type="slidenum">
              <a:rPr lang="en-US" smtClean="0"/>
              <a:t>25</a:t>
            </a:fld>
            <a:endParaRPr lang="en-US"/>
          </a:p>
        </p:txBody>
      </p:sp>
    </p:spTree>
    <p:extLst>
      <p:ext uri="{BB962C8B-B14F-4D97-AF65-F5344CB8AC3E}">
        <p14:creationId xmlns:p14="http://schemas.microsoft.com/office/powerpoint/2010/main" val="520044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[Go through the example]</a:t>
            </a:r>
          </a:p>
        </p:txBody>
      </p:sp>
      <p:sp>
        <p:nvSpPr>
          <p:cNvPr id="4" name="Slide Number Placeholder 3"/>
          <p:cNvSpPr>
            <a:spLocks noGrp="1"/>
          </p:cNvSpPr>
          <p:nvPr>
            <p:ph type="sldNum" sz="quarter" idx="5"/>
          </p:nvPr>
        </p:nvSpPr>
        <p:spPr/>
        <p:txBody>
          <a:bodyPr/>
          <a:lstStyle/>
          <a:p>
            <a:fld id="{9B95AD0D-0025-4EB9-98F5-353615B84365}" type="slidenum">
              <a:rPr lang="en-US" smtClean="0"/>
              <a:t>26</a:t>
            </a:fld>
            <a:endParaRPr lang="en-US"/>
          </a:p>
        </p:txBody>
      </p:sp>
    </p:spTree>
    <p:extLst>
      <p:ext uri="{BB962C8B-B14F-4D97-AF65-F5344CB8AC3E}">
        <p14:creationId xmlns:p14="http://schemas.microsoft.com/office/powerpoint/2010/main" val="1284812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Why is a short thank you email after an interview crucial? Well, there are a few reasons. A thank you note is a way to demonstrate your appreciation to the hiring manager. After all, they took time out of their day to consider you for a position, and that’s worthy of your gratitude. </a:t>
            </a:r>
            <a:r>
              <a:rPr lang="en-US" b="1" i="0" dirty="0">
                <a:solidFill>
                  <a:srgbClr val="000000"/>
                </a:solidFill>
                <a:effectLst/>
                <a:latin typeface="Open Sans" panose="020B0606030504020204" pitchFamily="34" charset="0"/>
              </a:rPr>
              <a:t>It also lets you showcase your enthusiasm, and make a standout final impression. </a:t>
            </a:r>
            <a:r>
              <a:rPr lang="en-US" b="0" i="0" dirty="0">
                <a:solidFill>
                  <a:srgbClr val="000000"/>
                </a:solidFill>
                <a:effectLst/>
                <a:latin typeface="Open Sans" panose="020B0606030504020204" pitchFamily="34" charset="0"/>
              </a:rPr>
              <a:t>In some cases,</a:t>
            </a:r>
            <a:r>
              <a:rPr lang="en-US" b="1" i="0" dirty="0">
                <a:solidFill>
                  <a:srgbClr val="000000"/>
                </a:solidFill>
                <a:effectLst/>
                <a:latin typeface="Open Sans" panose="020B0606030504020204" pitchFamily="34" charset="0"/>
              </a:rPr>
              <a:t> </a:t>
            </a:r>
            <a:r>
              <a:rPr lang="en-US" b="0" i="0" dirty="0">
                <a:solidFill>
                  <a:srgbClr val="000000"/>
                </a:solidFill>
                <a:effectLst/>
                <a:latin typeface="Open Sans" panose="020B0606030504020204" pitchFamily="34" charset="0"/>
              </a:rPr>
              <a:t>you can even use this brief message to fix an interview mistake after the fact.</a:t>
            </a:r>
            <a:endParaRPr lang="en-US" b="0" dirty="0"/>
          </a:p>
        </p:txBody>
      </p:sp>
      <p:sp>
        <p:nvSpPr>
          <p:cNvPr id="4" name="Slide Number Placeholder 3"/>
          <p:cNvSpPr>
            <a:spLocks noGrp="1"/>
          </p:cNvSpPr>
          <p:nvPr>
            <p:ph type="sldNum" sz="quarter" idx="5"/>
          </p:nvPr>
        </p:nvSpPr>
        <p:spPr/>
        <p:txBody>
          <a:bodyPr/>
          <a:lstStyle/>
          <a:p>
            <a:fld id="{9B95AD0D-0025-4EB9-98F5-353615B84365}" type="slidenum">
              <a:rPr lang="en-US" smtClean="0"/>
              <a:t>3</a:t>
            </a:fld>
            <a:endParaRPr lang="en-US"/>
          </a:p>
        </p:txBody>
      </p:sp>
    </p:spTree>
    <p:extLst>
      <p:ext uri="{BB962C8B-B14F-4D97-AF65-F5344CB8AC3E}">
        <p14:creationId xmlns:p14="http://schemas.microsoft.com/office/powerpoint/2010/main" val="1875433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Sending a follow-up thank you email is vital regardless if you think the interview went well or you think you totally bombed it. It demonstrates professionalism and it also keeps the door open for future opportunities.  Many times, the person selected for the job may not work out or may decide not to take it.  They could potentially circle back to you but only if you leave a good impression.</a:t>
            </a:r>
          </a:p>
        </p:txBody>
      </p:sp>
      <p:sp>
        <p:nvSpPr>
          <p:cNvPr id="4" name="Slide Number Placeholder 3"/>
          <p:cNvSpPr>
            <a:spLocks noGrp="1"/>
          </p:cNvSpPr>
          <p:nvPr>
            <p:ph type="sldNum" sz="quarter" idx="5"/>
          </p:nvPr>
        </p:nvSpPr>
        <p:spPr/>
        <p:txBody>
          <a:bodyPr/>
          <a:lstStyle/>
          <a:p>
            <a:fld id="{9B95AD0D-0025-4EB9-98F5-353615B84365}" type="slidenum">
              <a:rPr lang="en-US" smtClean="0"/>
              <a:t>4</a:t>
            </a:fld>
            <a:endParaRPr lang="en-US"/>
          </a:p>
        </p:txBody>
      </p:sp>
    </p:spTree>
    <p:extLst>
      <p:ext uri="{BB962C8B-B14F-4D97-AF65-F5344CB8AC3E}">
        <p14:creationId xmlns:p14="http://schemas.microsoft.com/office/powerpoint/2010/main" val="2320726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 Not sending a Thank you email is a major mistake. In fact, around 1 in 5 hiring managers discard a candidate because they didn’t send a thank you note. And, since about 31% of job seekers don’t always send one (and </a:t>
            </a:r>
            <a:r>
              <a:rPr lang="en-US" b="0" i="0" u="none" strike="noStrike" dirty="0">
                <a:solidFill>
                  <a:srgbClr val="1470C8"/>
                </a:solidFill>
                <a:effectLst/>
                <a:latin typeface="Open Sans" panose="020B0606030504020204" pitchFamily="34" charset="0"/>
              </a:rPr>
              <a:t>7% </a:t>
            </a:r>
            <a:r>
              <a:rPr lang="en-US" b="0" i="0" dirty="0">
                <a:solidFill>
                  <a:srgbClr val="000000"/>
                </a:solidFill>
                <a:effectLst/>
                <a:latin typeface="Open Sans" panose="020B0606030504020204" pitchFamily="34" charset="0"/>
              </a:rPr>
              <a:t>never do), you’re increasing your odds of landing the role dramatically just by writing an email.</a:t>
            </a:r>
            <a:endParaRPr lang="en-US" dirty="0"/>
          </a:p>
        </p:txBody>
      </p:sp>
      <p:sp>
        <p:nvSpPr>
          <p:cNvPr id="4" name="Slide Number Placeholder 3"/>
          <p:cNvSpPr>
            <a:spLocks noGrp="1"/>
          </p:cNvSpPr>
          <p:nvPr>
            <p:ph type="sldNum" sz="quarter" idx="5"/>
          </p:nvPr>
        </p:nvSpPr>
        <p:spPr/>
        <p:txBody>
          <a:bodyPr/>
          <a:lstStyle/>
          <a:p>
            <a:fld id="{9B95AD0D-0025-4EB9-98F5-353615B84365}" type="slidenum">
              <a:rPr lang="en-US" smtClean="0"/>
              <a:t>5</a:t>
            </a:fld>
            <a:endParaRPr lang="en-US"/>
          </a:p>
        </p:txBody>
      </p:sp>
    </p:spTree>
    <p:extLst>
      <p:ext uri="{BB962C8B-B14F-4D97-AF65-F5344CB8AC3E}">
        <p14:creationId xmlns:p14="http://schemas.microsoft.com/office/powerpoint/2010/main" val="3825793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This is also true when you have a phone interview, which sometimes, is the initial phase of the interview process.  Your goal is making a positive impression. You’re shining a light on the hiring manager’s efforts, letting them know that you understand that they didn’t have to take the time to speak with you. Hiring managers are busy professionals, so even a short phone interview can have a dramatic impact on their day.  Additionally, you’re demonstrating your interest in moving forward in the process</a:t>
            </a:r>
            <a:r>
              <a:rPr lang="en-US" b="1" i="0" dirty="0">
                <a:solidFill>
                  <a:srgbClr val="000000"/>
                </a:solidFill>
                <a:effectLst/>
                <a:latin typeface="Open Sans" panose="020B0606030504020204" pitchFamily="34" charset="0"/>
              </a:rPr>
              <a:t>.</a:t>
            </a:r>
            <a:r>
              <a:rPr lang="en-US" b="0" i="0" dirty="0">
                <a:solidFill>
                  <a:srgbClr val="000000"/>
                </a:solidFill>
                <a:effectLst/>
                <a:latin typeface="Open Sans" panose="020B0606030504020204" pitchFamily="34" charset="0"/>
              </a:rPr>
              <a:t> Without a thank you email, the hiring manager might assume you aren’t as engaged in the process or didn’t find the opportunity intriguing and that would be a horrible risk to take.</a:t>
            </a:r>
            <a:endParaRPr lang="en-US" dirty="0"/>
          </a:p>
        </p:txBody>
      </p:sp>
      <p:sp>
        <p:nvSpPr>
          <p:cNvPr id="4" name="Slide Number Placeholder 3"/>
          <p:cNvSpPr>
            <a:spLocks noGrp="1"/>
          </p:cNvSpPr>
          <p:nvPr>
            <p:ph type="sldNum" sz="quarter" idx="5"/>
          </p:nvPr>
        </p:nvSpPr>
        <p:spPr/>
        <p:txBody>
          <a:bodyPr/>
          <a:lstStyle/>
          <a:p>
            <a:fld id="{9B95AD0D-0025-4EB9-98F5-353615B84365}" type="slidenum">
              <a:rPr lang="en-US" smtClean="0"/>
              <a:t>6</a:t>
            </a:fld>
            <a:endParaRPr lang="en-US"/>
          </a:p>
        </p:txBody>
      </p:sp>
    </p:spTree>
    <p:extLst>
      <p:ext uri="{BB962C8B-B14F-4D97-AF65-F5344CB8AC3E}">
        <p14:creationId xmlns:p14="http://schemas.microsoft.com/office/powerpoint/2010/main" val="78666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email etiquette.</a:t>
            </a:r>
            <a:r>
              <a:rPr lang="en-US"/>
              <a:t> </a:t>
            </a:r>
            <a:r>
              <a:rPr lang="en-US" dirty="0"/>
              <a:t> First, Don’t think it’s okay to send a “thanks for the interview” over text or social media.</a:t>
            </a:r>
            <a:r>
              <a:rPr lang="en-US"/>
              <a:t> </a:t>
            </a:r>
            <a:r>
              <a:rPr lang="en-US" dirty="0"/>
              <a:t> Sure, it’s convenient, but in no way is it appropriate. </a:t>
            </a:r>
            <a:r>
              <a:rPr lang="en-US" b="0" i="0">
                <a:solidFill>
                  <a:srgbClr val="000000"/>
                </a:solidFill>
                <a:effectLst/>
                <a:latin typeface="Open Sans"/>
                <a:ea typeface="Open Sans"/>
                <a:cs typeface="Open Sans"/>
              </a:rPr>
              <a:t>Understand that a thank you email this is still part of the hiring process, so it needs to be </a:t>
            </a:r>
            <a:r>
              <a:rPr lang="en-US">
                <a:solidFill>
                  <a:srgbClr val="000000"/>
                </a:solidFill>
                <a:latin typeface="Open Sans"/>
                <a:ea typeface="Open Sans"/>
                <a:cs typeface="Open Sans"/>
              </a:rPr>
              <a:t>professional</a:t>
            </a:r>
            <a:r>
              <a:rPr lang="en-US" b="0" i="0">
                <a:solidFill>
                  <a:srgbClr val="000000"/>
                </a:solidFill>
                <a:effectLst/>
                <a:latin typeface="Open Sans"/>
                <a:ea typeface="Open Sans"/>
                <a:cs typeface="Open Sans"/>
              </a:rPr>
              <a:t>, so you want to maintain the right tone and finish strong.</a:t>
            </a:r>
            <a:endParaRPr lang="en-US">
              <a:latin typeface="Open Sans"/>
              <a:ea typeface="Open Sans"/>
              <a:cs typeface="Open Sans"/>
            </a:endParaRPr>
          </a:p>
        </p:txBody>
      </p:sp>
      <p:sp>
        <p:nvSpPr>
          <p:cNvPr id="4" name="Slide Number Placeholder 3"/>
          <p:cNvSpPr>
            <a:spLocks noGrp="1"/>
          </p:cNvSpPr>
          <p:nvPr>
            <p:ph type="sldNum" sz="quarter" idx="5"/>
          </p:nvPr>
        </p:nvSpPr>
        <p:spPr/>
        <p:txBody>
          <a:bodyPr/>
          <a:lstStyle/>
          <a:p>
            <a:fld id="{9B95AD0D-0025-4EB9-98F5-353615B84365}" type="slidenum">
              <a:rPr lang="en-US" smtClean="0"/>
              <a:t>7</a:t>
            </a:fld>
            <a:endParaRPr lang="en-US"/>
          </a:p>
        </p:txBody>
      </p:sp>
    </p:spTree>
    <p:extLst>
      <p:ext uri="{BB962C8B-B14F-4D97-AF65-F5344CB8AC3E}">
        <p14:creationId xmlns:p14="http://schemas.microsoft.com/office/powerpoint/2010/main" val="4057899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You will need to get to the point quickly</a:t>
            </a:r>
            <a:r>
              <a:rPr lang="en-US" b="1" i="0" dirty="0">
                <a:solidFill>
                  <a:srgbClr val="000000"/>
                </a:solidFill>
                <a:effectLst/>
                <a:latin typeface="Open Sans" panose="020B0606030504020204" pitchFamily="34" charset="0"/>
              </a:rPr>
              <a:t>.</a:t>
            </a:r>
            <a:r>
              <a:rPr lang="en-US" b="0" i="0" dirty="0">
                <a:solidFill>
                  <a:srgbClr val="000000"/>
                </a:solidFill>
                <a:effectLst/>
                <a:latin typeface="Open Sans" panose="020B0606030504020204" pitchFamily="34" charset="0"/>
              </a:rPr>
              <a:t> You want to cover all of the critical bases while also being concise. Don’t ramble about anything, especially if it isn’t relevant to the interview, position, or your career.</a:t>
            </a:r>
            <a:endParaRPr lang="en-US" dirty="0"/>
          </a:p>
        </p:txBody>
      </p:sp>
      <p:sp>
        <p:nvSpPr>
          <p:cNvPr id="4" name="Slide Number Placeholder 3"/>
          <p:cNvSpPr>
            <a:spLocks noGrp="1"/>
          </p:cNvSpPr>
          <p:nvPr>
            <p:ph type="sldNum" sz="quarter" idx="5"/>
          </p:nvPr>
        </p:nvSpPr>
        <p:spPr/>
        <p:txBody>
          <a:bodyPr/>
          <a:lstStyle/>
          <a:p>
            <a:fld id="{9B95AD0D-0025-4EB9-98F5-353615B84365}" type="slidenum">
              <a:rPr lang="en-US" smtClean="0"/>
              <a:t>8</a:t>
            </a:fld>
            <a:endParaRPr lang="en-US"/>
          </a:p>
        </p:txBody>
      </p:sp>
    </p:spTree>
    <p:extLst>
      <p:ext uri="{BB962C8B-B14F-4D97-AF65-F5344CB8AC3E}">
        <p14:creationId xmlns:p14="http://schemas.microsoft.com/office/powerpoint/2010/main" val="3513959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Open Sans"/>
                <a:ea typeface="Open Sans"/>
                <a:cs typeface="Open Sans"/>
              </a:rPr>
              <a:t>Also, don’t send a group email to </a:t>
            </a:r>
            <a:r>
              <a:rPr lang="en-US">
                <a:solidFill>
                  <a:srgbClr val="000000"/>
                </a:solidFill>
                <a:latin typeface="Open Sans"/>
                <a:ea typeface="Open Sans"/>
                <a:cs typeface="Open Sans"/>
              </a:rPr>
              <a:t>all the </a:t>
            </a:r>
            <a:r>
              <a:rPr lang="en-US" b="0" i="0">
                <a:solidFill>
                  <a:srgbClr val="000000"/>
                </a:solidFill>
                <a:effectLst/>
                <a:latin typeface="Open Sans"/>
                <a:ea typeface="Open Sans"/>
                <a:cs typeface="Open Sans"/>
              </a:rPr>
              <a:t>interviewer</a:t>
            </a:r>
            <a:r>
              <a:rPr lang="en-US">
                <a:solidFill>
                  <a:srgbClr val="000000"/>
                </a:solidFill>
                <a:latin typeface="Open Sans"/>
                <a:ea typeface="Open Sans"/>
                <a:cs typeface="Open Sans"/>
              </a:rPr>
              <a:t> together</a:t>
            </a:r>
            <a:r>
              <a:rPr lang="en-US" b="0" i="0">
                <a:solidFill>
                  <a:srgbClr val="000000"/>
                </a:solidFill>
                <a:effectLst/>
                <a:latin typeface="Open Sans"/>
                <a:ea typeface="Open Sans"/>
                <a:cs typeface="Open Sans"/>
              </a:rPr>
              <a:t>. You need to send a separate email to each one, personalizing the content slightly. That way, your gratitude for each person’s participation is clear.</a:t>
            </a:r>
            <a:endParaRPr lang="en-US">
              <a:latin typeface="Open Sans"/>
              <a:ea typeface="Open Sans"/>
              <a:cs typeface="Open Sans"/>
            </a:endParaRPr>
          </a:p>
        </p:txBody>
      </p:sp>
      <p:sp>
        <p:nvSpPr>
          <p:cNvPr id="4" name="Slide Number Placeholder 3"/>
          <p:cNvSpPr>
            <a:spLocks noGrp="1"/>
          </p:cNvSpPr>
          <p:nvPr>
            <p:ph type="sldNum" sz="quarter" idx="5"/>
          </p:nvPr>
        </p:nvSpPr>
        <p:spPr/>
        <p:txBody>
          <a:bodyPr/>
          <a:lstStyle/>
          <a:p>
            <a:fld id="{9B95AD0D-0025-4EB9-98F5-353615B84365}" type="slidenum">
              <a:rPr lang="en-US" smtClean="0"/>
              <a:t>9</a:t>
            </a:fld>
            <a:endParaRPr lang="en-US"/>
          </a:p>
        </p:txBody>
      </p:sp>
    </p:spTree>
    <p:extLst>
      <p:ext uri="{BB962C8B-B14F-4D97-AF65-F5344CB8AC3E}">
        <p14:creationId xmlns:p14="http://schemas.microsoft.com/office/powerpoint/2010/main" val="3140451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B595F-8389-A23E-950B-1A1B16C7EB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C58335-6542-01DE-97A3-FB757BE3B8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365645-1AF7-FF1D-8C20-B2C11A82EC77}"/>
              </a:ext>
            </a:extLst>
          </p:cNvPr>
          <p:cNvSpPr>
            <a:spLocks noGrp="1"/>
          </p:cNvSpPr>
          <p:nvPr>
            <p:ph type="dt" sz="half" idx="10"/>
          </p:nvPr>
        </p:nvSpPr>
        <p:spPr/>
        <p:txBody>
          <a:bodyPr/>
          <a:lstStyle/>
          <a:p>
            <a:fld id="{B3C51CAE-FC29-48D2-B6C4-2E1E174A15CD}" type="datetimeFigureOut">
              <a:rPr lang="en-US" smtClean="0"/>
              <a:t>12/18/2023</a:t>
            </a:fld>
            <a:endParaRPr lang="en-US"/>
          </a:p>
        </p:txBody>
      </p:sp>
      <p:sp>
        <p:nvSpPr>
          <p:cNvPr id="5" name="Footer Placeholder 4">
            <a:extLst>
              <a:ext uri="{FF2B5EF4-FFF2-40B4-BE49-F238E27FC236}">
                <a16:creationId xmlns:a16="http://schemas.microsoft.com/office/drawing/2014/main" id="{CE2A1171-1DFC-8F40-EAAA-9337188678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73DDC-70AE-0217-935B-E294FEDBAB54}"/>
              </a:ext>
            </a:extLst>
          </p:cNvPr>
          <p:cNvSpPr>
            <a:spLocks noGrp="1"/>
          </p:cNvSpPr>
          <p:nvPr>
            <p:ph type="sldNum" sz="quarter" idx="12"/>
          </p:nvPr>
        </p:nvSpPr>
        <p:spPr/>
        <p:txBody>
          <a:bodyPr/>
          <a:lstStyle/>
          <a:p>
            <a:fld id="{3C904A54-39AE-4EF6-810D-9F2EDBB0E890}" type="slidenum">
              <a:rPr lang="en-US" smtClean="0"/>
              <a:t>‹#›</a:t>
            </a:fld>
            <a:endParaRPr lang="en-US"/>
          </a:p>
        </p:txBody>
      </p:sp>
    </p:spTree>
    <p:extLst>
      <p:ext uri="{BB962C8B-B14F-4D97-AF65-F5344CB8AC3E}">
        <p14:creationId xmlns:p14="http://schemas.microsoft.com/office/powerpoint/2010/main" val="730255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7BF9-7AEE-EA7F-917A-91371C998F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22A37D-E352-0314-3431-8D32A35E17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5347E-941E-049F-CCE3-FF2C9FBE4BF2}"/>
              </a:ext>
            </a:extLst>
          </p:cNvPr>
          <p:cNvSpPr>
            <a:spLocks noGrp="1"/>
          </p:cNvSpPr>
          <p:nvPr>
            <p:ph type="dt" sz="half" idx="10"/>
          </p:nvPr>
        </p:nvSpPr>
        <p:spPr/>
        <p:txBody>
          <a:bodyPr/>
          <a:lstStyle/>
          <a:p>
            <a:fld id="{B3C51CAE-FC29-48D2-B6C4-2E1E174A15CD}" type="datetimeFigureOut">
              <a:rPr lang="en-US" smtClean="0"/>
              <a:t>12/18/2023</a:t>
            </a:fld>
            <a:endParaRPr lang="en-US"/>
          </a:p>
        </p:txBody>
      </p:sp>
      <p:sp>
        <p:nvSpPr>
          <p:cNvPr id="5" name="Footer Placeholder 4">
            <a:extLst>
              <a:ext uri="{FF2B5EF4-FFF2-40B4-BE49-F238E27FC236}">
                <a16:creationId xmlns:a16="http://schemas.microsoft.com/office/drawing/2014/main" id="{F10AE50D-45E0-3954-E67E-8105EEBBD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C1386E-62C2-DF4F-C0EB-1A4CD7F1115C}"/>
              </a:ext>
            </a:extLst>
          </p:cNvPr>
          <p:cNvSpPr>
            <a:spLocks noGrp="1"/>
          </p:cNvSpPr>
          <p:nvPr>
            <p:ph type="sldNum" sz="quarter" idx="12"/>
          </p:nvPr>
        </p:nvSpPr>
        <p:spPr/>
        <p:txBody>
          <a:bodyPr/>
          <a:lstStyle/>
          <a:p>
            <a:fld id="{3C904A54-39AE-4EF6-810D-9F2EDBB0E890}" type="slidenum">
              <a:rPr lang="en-US" smtClean="0"/>
              <a:t>‹#›</a:t>
            </a:fld>
            <a:endParaRPr lang="en-US"/>
          </a:p>
        </p:txBody>
      </p:sp>
    </p:spTree>
    <p:extLst>
      <p:ext uri="{BB962C8B-B14F-4D97-AF65-F5344CB8AC3E}">
        <p14:creationId xmlns:p14="http://schemas.microsoft.com/office/powerpoint/2010/main" val="3288248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D286AF-F370-320E-5B0E-D4E5BDB7B7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F2C49F-A4D8-1D20-279D-81862D1D14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BAFA8-0331-DEF8-9490-ECDCC22A814D}"/>
              </a:ext>
            </a:extLst>
          </p:cNvPr>
          <p:cNvSpPr>
            <a:spLocks noGrp="1"/>
          </p:cNvSpPr>
          <p:nvPr>
            <p:ph type="dt" sz="half" idx="10"/>
          </p:nvPr>
        </p:nvSpPr>
        <p:spPr/>
        <p:txBody>
          <a:bodyPr/>
          <a:lstStyle/>
          <a:p>
            <a:fld id="{B3C51CAE-FC29-48D2-B6C4-2E1E174A15CD}" type="datetimeFigureOut">
              <a:rPr lang="en-US" smtClean="0"/>
              <a:t>12/18/2023</a:t>
            </a:fld>
            <a:endParaRPr lang="en-US"/>
          </a:p>
        </p:txBody>
      </p:sp>
      <p:sp>
        <p:nvSpPr>
          <p:cNvPr id="5" name="Footer Placeholder 4">
            <a:extLst>
              <a:ext uri="{FF2B5EF4-FFF2-40B4-BE49-F238E27FC236}">
                <a16:creationId xmlns:a16="http://schemas.microsoft.com/office/drawing/2014/main" id="{B95DB1D3-90BD-6E5B-C7A1-9F99E754F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C6BF1E-607C-E289-D3A2-4E8B93B79091}"/>
              </a:ext>
            </a:extLst>
          </p:cNvPr>
          <p:cNvSpPr>
            <a:spLocks noGrp="1"/>
          </p:cNvSpPr>
          <p:nvPr>
            <p:ph type="sldNum" sz="quarter" idx="12"/>
          </p:nvPr>
        </p:nvSpPr>
        <p:spPr/>
        <p:txBody>
          <a:bodyPr/>
          <a:lstStyle/>
          <a:p>
            <a:fld id="{3C904A54-39AE-4EF6-810D-9F2EDBB0E890}" type="slidenum">
              <a:rPr lang="en-US" smtClean="0"/>
              <a:t>‹#›</a:t>
            </a:fld>
            <a:endParaRPr lang="en-US"/>
          </a:p>
        </p:txBody>
      </p:sp>
    </p:spTree>
    <p:extLst>
      <p:ext uri="{BB962C8B-B14F-4D97-AF65-F5344CB8AC3E}">
        <p14:creationId xmlns:p14="http://schemas.microsoft.com/office/powerpoint/2010/main" val="3984739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04AE4-4533-A62B-8A31-1E7E59716F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649690-E49B-906D-E7B5-36CD148FE0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C427F-55D9-F3F1-D031-3F4DE0B77993}"/>
              </a:ext>
            </a:extLst>
          </p:cNvPr>
          <p:cNvSpPr>
            <a:spLocks noGrp="1"/>
          </p:cNvSpPr>
          <p:nvPr>
            <p:ph type="dt" sz="half" idx="10"/>
          </p:nvPr>
        </p:nvSpPr>
        <p:spPr/>
        <p:txBody>
          <a:bodyPr/>
          <a:lstStyle/>
          <a:p>
            <a:fld id="{B3C51CAE-FC29-48D2-B6C4-2E1E174A15CD}" type="datetimeFigureOut">
              <a:rPr lang="en-US" smtClean="0"/>
              <a:t>12/18/2023</a:t>
            </a:fld>
            <a:endParaRPr lang="en-US"/>
          </a:p>
        </p:txBody>
      </p:sp>
      <p:sp>
        <p:nvSpPr>
          <p:cNvPr id="5" name="Footer Placeholder 4">
            <a:extLst>
              <a:ext uri="{FF2B5EF4-FFF2-40B4-BE49-F238E27FC236}">
                <a16:creationId xmlns:a16="http://schemas.microsoft.com/office/drawing/2014/main" id="{D71483B2-4D61-D850-7192-BA2C55A2EE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CD9FD1-1C92-6B54-3214-B478E435F4A0}"/>
              </a:ext>
            </a:extLst>
          </p:cNvPr>
          <p:cNvSpPr>
            <a:spLocks noGrp="1"/>
          </p:cNvSpPr>
          <p:nvPr>
            <p:ph type="sldNum" sz="quarter" idx="12"/>
          </p:nvPr>
        </p:nvSpPr>
        <p:spPr/>
        <p:txBody>
          <a:bodyPr/>
          <a:lstStyle/>
          <a:p>
            <a:fld id="{3C904A54-39AE-4EF6-810D-9F2EDBB0E890}" type="slidenum">
              <a:rPr lang="en-US" smtClean="0"/>
              <a:t>‹#›</a:t>
            </a:fld>
            <a:endParaRPr lang="en-US"/>
          </a:p>
        </p:txBody>
      </p:sp>
    </p:spTree>
    <p:extLst>
      <p:ext uri="{BB962C8B-B14F-4D97-AF65-F5344CB8AC3E}">
        <p14:creationId xmlns:p14="http://schemas.microsoft.com/office/powerpoint/2010/main" val="1128360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97324-8C39-F426-E0E1-2D96EC4EC5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472D72-3DF1-A1D6-92EA-D0561096C1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AC6ED5-49C7-D795-078C-1483DDED41E8}"/>
              </a:ext>
            </a:extLst>
          </p:cNvPr>
          <p:cNvSpPr>
            <a:spLocks noGrp="1"/>
          </p:cNvSpPr>
          <p:nvPr>
            <p:ph type="dt" sz="half" idx="10"/>
          </p:nvPr>
        </p:nvSpPr>
        <p:spPr/>
        <p:txBody>
          <a:bodyPr/>
          <a:lstStyle/>
          <a:p>
            <a:fld id="{B3C51CAE-FC29-48D2-B6C4-2E1E174A15CD}" type="datetimeFigureOut">
              <a:rPr lang="en-US" smtClean="0"/>
              <a:t>12/18/2023</a:t>
            </a:fld>
            <a:endParaRPr lang="en-US"/>
          </a:p>
        </p:txBody>
      </p:sp>
      <p:sp>
        <p:nvSpPr>
          <p:cNvPr id="5" name="Footer Placeholder 4">
            <a:extLst>
              <a:ext uri="{FF2B5EF4-FFF2-40B4-BE49-F238E27FC236}">
                <a16:creationId xmlns:a16="http://schemas.microsoft.com/office/drawing/2014/main" id="{685EE1DB-BBE9-A1EE-FE99-C310DE9D2D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19F99-6384-2CC2-7C57-14FB83BD242B}"/>
              </a:ext>
            </a:extLst>
          </p:cNvPr>
          <p:cNvSpPr>
            <a:spLocks noGrp="1"/>
          </p:cNvSpPr>
          <p:nvPr>
            <p:ph type="sldNum" sz="quarter" idx="12"/>
          </p:nvPr>
        </p:nvSpPr>
        <p:spPr/>
        <p:txBody>
          <a:bodyPr/>
          <a:lstStyle/>
          <a:p>
            <a:fld id="{3C904A54-39AE-4EF6-810D-9F2EDBB0E890}" type="slidenum">
              <a:rPr lang="en-US" smtClean="0"/>
              <a:t>‹#›</a:t>
            </a:fld>
            <a:endParaRPr lang="en-US"/>
          </a:p>
        </p:txBody>
      </p:sp>
    </p:spTree>
    <p:extLst>
      <p:ext uri="{BB962C8B-B14F-4D97-AF65-F5344CB8AC3E}">
        <p14:creationId xmlns:p14="http://schemas.microsoft.com/office/powerpoint/2010/main" val="716752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CC35-BDE8-EC47-800C-0AC7B17493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DD6134-1E28-0108-1A6D-BE37BB9F25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76232F-43CC-B3AF-6846-9A1C361BE2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143248-7D8A-BEC6-D270-A44C2B218F35}"/>
              </a:ext>
            </a:extLst>
          </p:cNvPr>
          <p:cNvSpPr>
            <a:spLocks noGrp="1"/>
          </p:cNvSpPr>
          <p:nvPr>
            <p:ph type="dt" sz="half" idx="10"/>
          </p:nvPr>
        </p:nvSpPr>
        <p:spPr/>
        <p:txBody>
          <a:bodyPr/>
          <a:lstStyle/>
          <a:p>
            <a:fld id="{B3C51CAE-FC29-48D2-B6C4-2E1E174A15CD}" type="datetimeFigureOut">
              <a:rPr lang="en-US" smtClean="0"/>
              <a:t>12/18/2023</a:t>
            </a:fld>
            <a:endParaRPr lang="en-US"/>
          </a:p>
        </p:txBody>
      </p:sp>
      <p:sp>
        <p:nvSpPr>
          <p:cNvPr id="6" name="Footer Placeholder 5">
            <a:extLst>
              <a:ext uri="{FF2B5EF4-FFF2-40B4-BE49-F238E27FC236}">
                <a16:creationId xmlns:a16="http://schemas.microsoft.com/office/drawing/2014/main" id="{A4EA0276-6842-2F27-C10C-E1F3469B63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966E2D-8529-080C-F35A-9BA0969AF3D9}"/>
              </a:ext>
            </a:extLst>
          </p:cNvPr>
          <p:cNvSpPr>
            <a:spLocks noGrp="1"/>
          </p:cNvSpPr>
          <p:nvPr>
            <p:ph type="sldNum" sz="quarter" idx="12"/>
          </p:nvPr>
        </p:nvSpPr>
        <p:spPr/>
        <p:txBody>
          <a:bodyPr/>
          <a:lstStyle/>
          <a:p>
            <a:fld id="{3C904A54-39AE-4EF6-810D-9F2EDBB0E890}" type="slidenum">
              <a:rPr lang="en-US" smtClean="0"/>
              <a:t>‹#›</a:t>
            </a:fld>
            <a:endParaRPr lang="en-US"/>
          </a:p>
        </p:txBody>
      </p:sp>
    </p:spTree>
    <p:extLst>
      <p:ext uri="{BB962C8B-B14F-4D97-AF65-F5344CB8AC3E}">
        <p14:creationId xmlns:p14="http://schemas.microsoft.com/office/powerpoint/2010/main" val="406349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F5ADD-6DCD-7EFF-E547-452387AA2D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D8B461-DFD4-F5C9-49B7-142C4FEF24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0988ED-1654-4616-35F6-294FD63E05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94C275-71BD-3975-95E0-94A0EB1C7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B643BA-EEC8-B21D-256E-A9576380A7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CAAAAF-6D6C-9F03-30C7-9577D2384DB0}"/>
              </a:ext>
            </a:extLst>
          </p:cNvPr>
          <p:cNvSpPr>
            <a:spLocks noGrp="1"/>
          </p:cNvSpPr>
          <p:nvPr>
            <p:ph type="dt" sz="half" idx="10"/>
          </p:nvPr>
        </p:nvSpPr>
        <p:spPr/>
        <p:txBody>
          <a:bodyPr/>
          <a:lstStyle/>
          <a:p>
            <a:fld id="{B3C51CAE-FC29-48D2-B6C4-2E1E174A15CD}" type="datetimeFigureOut">
              <a:rPr lang="en-US" smtClean="0"/>
              <a:t>12/18/2023</a:t>
            </a:fld>
            <a:endParaRPr lang="en-US"/>
          </a:p>
        </p:txBody>
      </p:sp>
      <p:sp>
        <p:nvSpPr>
          <p:cNvPr id="8" name="Footer Placeholder 7">
            <a:extLst>
              <a:ext uri="{FF2B5EF4-FFF2-40B4-BE49-F238E27FC236}">
                <a16:creationId xmlns:a16="http://schemas.microsoft.com/office/drawing/2014/main" id="{DF068CF7-FB67-20D7-507F-A8DDADE52C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149DA4-8E3E-8405-D7CB-FD5E4131F53A}"/>
              </a:ext>
            </a:extLst>
          </p:cNvPr>
          <p:cNvSpPr>
            <a:spLocks noGrp="1"/>
          </p:cNvSpPr>
          <p:nvPr>
            <p:ph type="sldNum" sz="quarter" idx="12"/>
          </p:nvPr>
        </p:nvSpPr>
        <p:spPr/>
        <p:txBody>
          <a:bodyPr/>
          <a:lstStyle/>
          <a:p>
            <a:fld id="{3C904A54-39AE-4EF6-810D-9F2EDBB0E890}" type="slidenum">
              <a:rPr lang="en-US" smtClean="0"/>
              <a:t>‹#›</a:t>
            </a:fld>
            <a:endParaRPr lang="en-US"/>
          </a:p>
        </p:txBody>
      </p:sp>
    </p:spTree>
    <p:extLst>
      <p:ext uri="{BB962C8B-B14F-4D97-AF65-F5344CB8AC3E}">
        <p14:creationId xmlns:p14="http://schemas.microsoft.com/office/powerpoint/2010/main" val="1482451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3DF5A-FB4D-446A-DBA9-C876026472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C7A247-2265-7114-70ED-EA8EAA0EE969}"/>
              </a:ext>
            </a:extLst>
          </p:cNvPr>
          <p:cNvSpPr>
            <a:spLocks noGrp="1"/>
          </p:cNvSpPr>
          <p:nvPr>
            <p:ph type="dt" sz="half" idx="10"/>
          </p:nvPr>
        </p:nvSpPr>
        <p:spPr/>
        <p:txBody>
          <a:bodyPr/>
          <a:lstStyle/>
          <a:p>
            <a:fld id="{B3C51CAE-FC29-48D2-B6C4-2E1E174A15CD}" type="datetimeFigureOut">
              <a:rPr lang="en-US" smtClean="0"/>
              <a:t>12/18/2023</a:t>
            </a:fld>
            <a:endParaRPr lang="en-US"/>
          </a:p>
        </p:txBody>
      </p:sp>
      <p:sp>
        <p:nvSpPr>
          <p:cNvPr id="4" name="Footer Placeholder 3">
            <a:extLst>
              <a:ext uri="{FF2B5EF4-FFF2-40B4-BE49-F238E27FC236}">
                <a16:creationId xmlns:a16="http://schemas.microsoft.com/office/drawing/2014/main" id="{F0007A35-9E85-19DE-9071-B616A7D9CB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BC91CD-65C5-7FF9-3474-76E2AC95D81B}"/>
              </a:ext>
            </a:extLst>
          </p:cNvPr>
          <p:cNvSpPr>
            <a:spLocks noGrp="1"/>
          </p:cNvSpPr>
          <p:nvPr>
            <p:ph type="sldNum" sz="quarter" idx="12"/>
          </p:nvPr>
        </p:nvSpPr>
        <p:spPr/>
        <p:txBody>
          <a:bodyPr/>
          <a:lstStyle/>
          <a:p>
            <a:fld id="{3C904A54-39AE-4EF6-810D-9F2EDBB0E890}" type="slidenum">
              <a:rPr lang="en-US" smtClean="0"/>
              <a:t>‹#›</a:t>
            </a:fld>
            <a:endParaRPr lang="en-US"/>
          </a:p>
        </p:txBody>
      </p:sp>
    </p:spTree>
    <p:extLst>
      <p:ext uri="{BB962C8B-B14F-4D97-AF65-F5344CB8AC3E}">
        <p14:creationId xmlns:p14="http://schemas.microsoft.com/office/powerpoint/2010/main" val="4214576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14D411-9882-878C-193F-9ECDC3F54F76}"/>
              </a:ext>
            </a:extLst>
          </p:cNvPr>
          <p:cNvSpPr>
            <a:spLocks noGrp="1"/>
          </p:cNvSpPr>
          <p:nvPr>
            <p:ph type="dt" sz="half" idx="10"/>
          </p:nvPr>
        </p:nvSpPr>
        <p:spPr/>
        <p:txBody>
          <a:bodyPr/>
          <a:lstStyle/>
          <a:p>
            <a:fld id="{B3C51CAE-FC29-48D2-B6C4-2E1E174A15CD}" type="datetimeFigureOut">
              <a:rPr lang="en-US" smtClean="0"/>
              <a:t>12/18/2023</a:t>
            </a:fld>
            <a:endParaRPr lang="en-US"/>
          </a:p>
        </p:txBody>
      </p:sp>
      <p:sp>
        <p:nvSpPr>
          <p:cNvPr id="3" name="Footer Placeholder 2">
            <a:extLst>
              <a:ext uri="{FF2B5EF4-FFF2-40B4-BE49-F238E27FC236}">
                <a16:creationId xmlns:a16="http://schemas.microsoft.com/office/drawing/2014/main" id="{A820A403-C12F-9662-5C6D-76557F7F1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78EC77-E675-8CC4-6B1F-C27121E17605}"/>
              </a:ext>
            </a:extLst>
          </p:cNvPr>
          <p:cNvSpPr>
            <a:spLocks noGrp="1"/>
          </p:cNvSpPr>
          <p:nvPr>
            <p:ph type="sldNum" sz="quarter" idx="12"/>
          </p:nvPr>
        </p:nvSpPr>
        <p:spPr/>
        <p:txBody>
          <a:bodyPr/>
          <a:lstStyle/>
          <a:p>
            <a:fld id="{3C904A54-39AE-4EF6-810D-9F2EDBB0E890}" type="slidenum">
              <a:rPr lang="en-US" smtClean="0"/>
              <a:t>‹#›</a:t>
            </a:fld>
            <a:endParaRPr lang="en-US"/>
          </a:p>
        </p:txBody>
      </p:sp>
    </p:spTree>
    <p:extLst>
      <p:ext uri="{BB962C8B-B14F-4D97-AF65-F5344CB8AC3E}">
        <p14:creationId xmlns:p14="http://schemas.microsoft.com/office/powerpoint/2010/main" val="2309532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C7C0B-6A13-8F8E-3DE4-15334C9381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C6E02-7594-99EF-20B1-DB6C4130F3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6AC887-617E-64B7-1E61-156F7BC355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7B1AA5-F356-0D08-75EA-013B8DAAD3D1}"/>
              </a:ext>
            </a:extLst>
          </p:cNvPr>
          <p:cNvSpPr>
            <a:spLocks noGrp="1"/>
          </p:cNvSpPr>
          <p:nvPr>
            <p:ph type="dt" sz="half" idx="10"/>
          </p:nvPr>
        </p:nvSpPr>
        <p:spPr/>
        <p:txBody>
          <a:bodyPr/>
          <a:lstStyle/>
          <a:p>
            <a:fld id="{B3C51CAE-FC29-48D2-B6C4-2E1E174A15CD}" type="datetimeFigureOut">
              <a:rPr lang="en-US" smtClean="0"/>
              <a:t>12/18/2023</a:t>
            </a:fld>
            <a:endParaRPr lang="en-US"/>
          </a:p>
        </p:txBody>
      </p:sp>
      <p:sp>
        <p:nvSpPr>
          <p:cNvPr id="6" name="Footer Placeholder 5">
            <a:extLst>
              <a:ext uri="{FF2B5EF4-FFF2-40B4-BE49-F238E27FC236}">
                <a16:creationId xmlns:a16="http://schemas.microsoft.com/office/drawing/2014/main" id="{4821C138-B155-6446-82B8-FC8D235147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348562-E55E-8067-7042-7A37AE8A83D6}"/>
              </a:ext>
            </a:extLst>
          </p:cNvPr>
          <p:cNvSpPr>
            <a:spLocks noGrp="1"/>
          </p:cNvSpPr>
          <p:nvPr>
            <p:ph type="sldNum" sz="quarter" idx="12"/>
          </p:nvPr>
        </p:nvSpPr>
        <p:spPr/>
        <p:txBody>
          <a:bodyPr/>
          <a:lstStyle/>
          <a:p>
            <a:fld id="{3C904A54-39AE-4EF6-810D-9F2EDBB0E890}" type="slidenum">
              <a:rPr lang="en-US" smtClean="0"/>
              <a:t>‹#›</a:t>
            </a:fld>
            <a:endParaRPr lang="en-US"/>
          </a:p>
        </p:txBody>
      </p:sp>
    </p:spTree>
    <p:extLst>
      <p:ext uri="{BB962C8B-B14F-4D97-AF65-F5344CB8AC3E}">
        <p14:creationId xmlns:p14="http://schemas.microsoft.com/office/powerpoint/2010/main" val="194950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8B14D-660B-6F98-5C0B-A7559746D5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D19C16-A2A7-E346-5309-3F2D943F4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F531CE-DCEC-F632-D8D1-49026E83D1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B46863-FADC-FC6E-EB16-7249C272082B}"/>
              </a:ext>
            </a:extLst>
          </p:cNvPr>
          <p:cNvSpPr>
            <a:spLocks noGrp="1"/>
          </p:cNvSpPr>
          <p:nvPr>
            <p:ph type="dt" sz="half" idx="10"/>
          </p:nvPr>
        </p:nvSpPr>
        <p:spPr/>
        <p:txBody>
          <a:bodyPr/>
          <a:lstStyle/>
          <a:p>
            <a:fld id="{B3C51CAE-FC29-48D2-B6C4-2E1E174A15CD}" type="datetimeFigureOut">
              <a:rPr lang="en-US" smtClean="0"/>
              <a:t>12/18/2023</a:t>
            </a:fld>
            <a:endParaRPr lang="en-US"/>
          </a:p>
        </p:txBody>
      </p:sp>
      <p:sp>
        <p:nvSpPr>
          <p:cNvPr id="6" name="Footer Placeholder 5">
            <a:extLst>
              <a:ext uri="{FF2B5EF4-FFF2-40B4-BE49-F238E27FC236}">
                <a16:creationId xmlns:a16="http://schemas.microsoft.com/office/drawing/2014/main" id="{E38CB33F-3F99-0495-AEF4-67294165E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614D08-E6D7-39E8-C3C6-4A1FFDFB9F80}"/>
              </a:ext>
            </a:extLst>
          </p:cNvPr>
          <p:cNvSpPr>
            <a:spLocks noGrp="1"/>
          </p:cNvSpPr>
          <p:nvPr>
            <p:ph type="sldNum" sz="quarter" idx="12"/>
          </p:nvPr>
        </p:nvSpPr>
        <p:spPr/>
        <p:txBody>
          <a:bodyPr/>
          <a:lstStyle/>
          <a:p>
            <a:fld id="{3C904A54-39AE-4EF6-810D-9F2EDBB0E890}" type="slidenum">
              <a:rPr lang="en-US" smtClean="0"/>
              <a:t>‹#›</a:t>
            </a:fld>
            <a:endParaRPr lang="en-US"/>
          </a:p>
        </p:txBody>
      </p:sp>
    </p:spTree>
    <p:extLst>
      <p:ext uri="{BB962C8B-B14F-4D97-AF65-F5344CB8AC3E}">
        <p14:creationId xmlns:p14="http://schemas.microsoft.com/office/powerpoint/2010/main" val="305727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81FBAD-E3F9-154B-3D01-EDCCD31F8E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5EC481-A559-A732-E346-8A612F1098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5C0BA5-0B21-D174-4AFF-268ABA6719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C51CAE-FC29-48D2-B6C4-2E1E174A15CD}" type="datetimeFigureOut">
              <a:rPr lang="en-US" smtClean="0"/>
              <a:t>12/18/2023</a:t>
            </a:fld>
            <a:endParaRPr lang="en-US"/>
          </a:p>
        </p:txBody>
      </p:sp>
      <p:sp>
        <p:nvSpPr>
          <p:cNvPr id="5" name="Footer Placeholder 4">
            <a:extLst>
              <a:ext uri="{FF2B5EF4-FFF2-40B4-BE49-F238E27FC236}">
                <a16:creationId xmlns:a16="http://schemas.microsoft.com/office/drawing/2014/main" id="{DED15BE1-4FE9-903B-C8E1-35FA16E65F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38458A-2D0C-7AA1-C973-2490BCFEA9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904A54-39AE-4EF6-810D-9F2EDBB0E890}" type="slidenum">
              <a:rPr lang="en-US" smtClean="0"/>
              <a:t>‹#›</a:t>
            </a:fld>
            <a:endParaRPr lang="en-US"/>
          </a:p>
        </p:txBody>
      </p:sp>
    </p:spTree>
    <p:extLst>
      <p:ext uri="{BB962C8B-B14F-4D97-AF65-F5344CB8AC3E}">
        <p14:creationId xmlns:p14="http://schemas.microsoft.com/office/powerpoint/2010/main" val="3723251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heidicohen.com/blogging-content-marketing-titles-10-tips-guaranteed-to-attract-attention/"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truestorieshonestlies.blogspot.com/2015/01/ask-storyteller-your-turn.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3E12726-CAE8-05E5-A6FF-C53596A4117B}"/>
              </a:ext>
            </a:extLst>
          </p:cNvPr>
          <p:cNvPicPr>
            <a:picLocks noChangeAspect="1"/>
          </p:cNvPicPr>
          <p:nvPr/>
        </p:nvPicPr>
        <p:blipFill rotWithShape="1">
          <a:blip r:embed="rId3">
            <a:alphaModFix amt="50000"/>
          </a:blip>
          <a:srcRect l="15692" r="22546"/>
          <a:stretch/>
        </p:blipFill>
        <p:spPr>
          <a:xfrm>
            <a:off x="20" y="10"/>
            <a:ext cx="12188930" cy="6857990"/>
          </a:xfrm>
          <a:prstGeom prst="rect">
            <a:avLst/>
          </a:prstGeom>
        </p:spPr>
      </p:pic>
      <p:sp>
        <p:nvSpPr>
          <p:cNvPr id="2" name="Title 1">
            <a:extLst>
              <a:ext uri="{FF2B5EF4-FFF2-40B4-BE49-F238E27FC236}">
                <a16:creationId xmlns:a16="http://schemas.microsoft.com/office/drawing/2014/main" id="{A41DB4FB-64AD-2733-F888-D5ABFD0F3544}"/>
              </a:ext>
            </a:extLst>
          </p:cNvPr>
          <p:cNvSpPr>
            <a:spLocks noGrp="1"/>
          </p:cNvSpPr>
          <p:nvPr>
            <p:ph type="ctrTitle"/>
          </p:nvPr>
        </p:nvSpPr>
        <p:spPr>
          <a:xfrm>
            <a:off x="1524000" y="192128"/>
            <a:ext cx="9144000" cy="3387853"/>
          </a:xfrm>
        </p:spPr>
        <p:txBody>
          <a:bodyPr>
            <a:normAutofit/>
          </a:bodyPr>
          <a:lstStyle/>
          <a:p>
            <a:r>
              <a:rPr lang="en-US" sz="7200" b="1">
                <a:solidFill>
                  <a:schemeClr val="bg1"/>
                </a:solidFill>
              </a:rPr>
              <a:t>Tips For Writing a Follow Up Email After an Interview </a:t>
            </a:r>
            <a:endParaRPr lang="en-US" sz="7200" b="1" dirty="0">
              <a:solidFill>
                <a:schemeClr val="bg1"/>
              </a:solidFill>
            </a:endParaRPr>
          </a:p>
        </p:txBody>
      </p:sp>
      <p:sp>
        <p:nvSpPr>
          <p:cNvPr id="3" name="Subtitle 2">
            <a:extLst>
              <a:ext uri="{FF2B5EF4-FFF2-40B4-BE49-F238E27FC236}">
                <a16:creationId xmlns:a16="http://schemas.microsoft.com/office/drawing/2014/main" id="{404668AA-2518-570E-56E8-768213DBFFEB}"/>
              </a:ext>
            </a:extLst>
          </p:cNvPr>
          <p:cNvSpPr>
            <a:spLocks noGrp="1"/>
          </p:cNvSpPr>
          <p:nvPr>
            <p:ph type="subTitle" idx="1"/>
          </p:nvPr>
        </p:nvSpPr>
        <p:spPr>
          <a:xfrm>
            <a:off x="1527048" y="4902200"/>
            <a:ext cx="9144000" cy="1233424"/>
          </a:xfrm>
        </p:spPr>
        <p:txBody>
          <a:bodyPr>
            <a:normAutofit/>
          </a:bodyPr>
          <a:lstStyle/>
          <a:p>
            <a:r>
              <a:rPr lang="en-US">
                <a:solidFill>
                  <a:schemeClr val="bg1"/>
                </a:solidFill>
              </a:rPr>
              <a:t>Nada Abdelhack ME, GCDF (She, Her)</a:t>
            </a:r>
            <a:endParaRPr lang="en-US" dirty="0">
              <a:solidFill>
                <a:schemeClr val="bg1"/>
              </a:solidFill>
            </a:endParaRPr>
          </a:p>
        </p:txBody>
      </p:sp>
      <p:sp>
        <p:nvSpPr>
          <p:cNvPr id="1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9F4462B-7875-5716-C126-F32F9C4831B2}"/>
              </a:ext>
            </a:extLst>
          </p:cNvPr>
          <p:cNvPicPr>
            <a:picLocks noChangeAspect="1"/>
          </p:cNvPicPr>
          <p:nvPr/>
        </p:nvPicPr>
        <p:blipFill>
          <a:blip r:embed="rId4"/>
          <a:stretch>
            <a:fillRect/>
          </a:stretch>
        </p:blipFill>
        <p:spPr>
          <a:xfrm>
            <a:off x="4056126" y="5573649"/>
            <a:ext cx="4076700" cy="1123950"/>
          </a:xfrm>
          <a:prstGeom prst="rect">
            <a:avLst/>
          </a:prstGeom>
        </p:spPr>
      </p:pic>
    </p:spTree>
    <p:extLst>
      <p:ext uri="{BB962C8B-B14F-4D97-AF65-F5344CB8AC3E}">
        <p14:creationId xmlns:p14="http://schemas.microsoft.com/office/powerpoint/2010/main" val="27352766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315F7A03-FF52-1E6B-7E99-3909377B3E88}"/>
              </a:ext>
            </a:extLst>
          </p:cNvPr>
          <p:cNvPicPr>
            <a:picLocks noGrp="1" noChangeAspect="1"/>
          </p:cNvPicPr>
          <p:nvPr>
            <p:ph idx="1"/>
          </p:nvPr>
        </p:nvPicPr>
        <p:blipFill rotWithShape="1">
          <a:blip r:embed="rId3"/>
          <a:srcRect t="2301" b="13445"/>
          <a:stretch/>
        </p:blipFill>
        <p:spPr>
          <a:xfrm>
            <a:off x="20" y="1282"/>
            <a:ext cx="12191980" cy="6856718"/>
          </a:xfrm>
          <a:prstGeom prst="rect">
            <a:avLst/>
          </a:prstGeom>
        </p:spPr>
      </p:pic>
    </p:spTree>
    <p:extLst>
      <p:ext uri="{BB962C8B-B14F-4D97-AF65-F5344CB8AC3E}">
        <p14:creationId xmlns:p14="http://schemas.microsoft.com/office/powerpoint/2010/main" val="2278314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a:extLst>
              <a:ext uri="{FF2B5EF4-FFF2-40B4-BE49-F238E27FC236}">
                <a16:creationId xmlns:a16="http://schemas.microsoft.com/office/drawing/2014/main" id="{262B2B64-2658-8746-B2D1-70320266EE60}"/>
              </a:ext>
            </a:extLst>
          </p:cNvPr>
          <p:cNvPicPr>
            <a:picLocks noGrp="1" noChangeAspect="1"/>
          </p:cNvPicPr>
          <p:nvPr>
            <p:ph idx="1"/>
          </p:nvPr>
        </p:nvPicPr>
        <p:blipFill rotWithShape="1">
          <a:blip r:embed="rId3"/>
          <a:srcRect t="15183" b="563"/>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711FB73-F9A4-6BED-D620-61FEE70088F7}"/>
              </a:ext>
            </a:extLst>
          </p:cNvPr>
          <p:cNvSpPr txBox="1"/>
          <p:nvPr/>
        </p:nvSpPr>
        <p:spPr>
          <a:xfrm>
            <a:off x="898778" y="3936807"/>
            <a:ext cx="10406177" cy="2614883"/>
          </a:xfrm>
          <a:prstGeom prst="rect">
            <a:avLst/>
          </a:prstGeom>
          <a:solidFill>
            <a:srgbClr val="AFC1CC"/>
          </a:solidFill>
          <a:effectLst>
            <a:outerShdw blurRad="63500" dist="38100" dir="2700000">
              <a:srgbClr val="000000">
                <a:alpha val="40000"/>
              </a:srgbClr>
            </a:outerShdw>
          </a:effectLst>
        </p:spPr>
        <p:txBody>
          <a:bodyPr wrap="square" lIns="91440" tIns="45720" rIns="91440" bIns="45720" rtlCol="0" anchor="ctr">
            <a:spAutoFit/>
          </a:bodyPr>
          <a:lstStyle/>
          <a:p>
            <a:pPr algn="ctr">
              <a:lnSpc>
                <a:spcPct val="85000"/>
              </a:lnSpc>
            </a:pPr>
            <a:r>
              <a:rPr lang="en-US" sz="9600"/>
              <a:t>Stand out with </a:t>
            </a:r>
            <a:endParaRPr lang="en-US">
              <a:ea typeface="Calibri" panose="020F0502020204030204"/>
              <a:cs typeface="Calibri" panose="020F0502020204030204"/>
            </a:endParaRPr>
          </a:p>
          <a:p>
            <a:pPr algn="ctr">
              <a:lnSpc>
                <a:spcPct val="85000"/>
              </a:lnSpc>
            </a:pPr>
            <a:r>
              <a:rPr lang="en-US" sz="9600"/>
              <a:t>a strong subject line</a:t>
            </a:r>
            <a:endParaRPr lang="en-US">
              <a:ea typeface="Calibri"/>
              <a:cs typeface="Calibri"/>
            </a:endParaRPr>
          </a:p>
        </p:txBody>
      </p:sp>
    </p:spTree>
    <p:extLst>
      <p:ext uri="{BB962C8B-B14F-4D97-AF65-F5344CB8AC3E}">
        <p14:creationId xmlns:p14="http://schemas.microsoft.com/office/powerpoint/2010/main" val="2128978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692FC8-1EB4-BFAF-8EC4-8C17BB171567}"/>
              </a:ext>
            </a:extLst>
          </p:cNvPr>
          <p:cNvSpPr>
            <a:spLocks noGrp="1"/>
          </p:cNvSpPr>
          <p:nvPr>
            <p:ph idx="1"/>
          </p:nvPr>
        </p:nvSpPr>
        <p:spPr>
          <a:xfrm>
            <a:off x="337051" y="502197"/>
            <a:ext cx="11016748" cy="6106086"/>
          </a:xfrm>
        </p:spPr>
        <p:txBody>
          <a:bodyPr vert="horz" lIns="91440" tIns="45720" rIns="91440" bIns="45720" rtlCol="0" anchor="ctr">
            <a:normAutofit/>
          </a:bodyPr>
          <a:lstStyle/>
          <a:p>
            <a:pPr>
              <a:spcAft>
                <a:spcPts val="2400"/>
              </a:spcAft>
            </a:pPr>
            <a:r>
              <a:rPr lang="en-US" sz="4000" dirty="0"/>
              <a:t>“Thank you for the job interview today”</a:t>
            </a:r>
            <a:endParaRPr lang="en-US">
              <a:ea typeface="Calibri" panose="020F0502020204030204"/>
              <a:cs typeface="Calibri" panose="020F0502020204030204"/>
            </a:endParaRPr>
          </a:p>
          <a:p>
            <a:pPr>
              <a:spcAft>
                <a:spcPts val="2400"/>
              </a:spcAft>
            </a:pPr>
            <a:r>
              <a:rPr lang="en-US" sz="4000" dirty="0"/>
              <a:t>“Thank you for meeting with me about the [IT]</a:t>
            </a:r>
            <a:r>
              <a:rPr lang="en-US" sz="4000"/>
              <a:t> </a:t>
            </a:r>
            <a:r>
              <a:rPr lang="en-US" sz="4000" dirty="0"/>
              <a:t>position today”</a:t>
            </a:r>
            <a:endParaRPr lang="en-US" sz="4000">
              <a:ea typeface="Calibri"/>
              <a:cs typeface="Calibri"/>
            </a:endParaRPr>
          </a:p>
          <a:p>
            <a:pPr>
              <a:spcAft>
                <a:spcPts val="2400"/>
              </a:spcAft>
            </a:pPr>
            <a:r>
              <a:rPr lang="en-US" sz="4000" dirty="0"/>
              <a:t>“</a:t>
            </a:r>
            <a:r>
              <a:rPr lang="en-US" sz="4000"/>
              <a:t>Thank</a:t>
            </a:r>
            <a:r>
              <a:rPr lang="en-US" sz="4000" dirty="0"/>
              <a:t> you for discussing the Project Manager job with me today”</a:t>
            </a:r>
            <a:endParaRPr lang="en-US" sz="4000">
              <a:ea typeface="Calibri"/>
              <a:cs typeface="Calibri"/>
            </a:endParaRPr>
          </a:p>
          <a:p>
            <a:pPr>
              <a:spcAft>
                <a:spcPts val="2400"/>
              </a:spcAft>
            </a:pPr>
            <a:r>
              <a:rPr lang="en-US" sz="4000"/>
              <a:t>“Appreciation for your time today”</a:t>
            </a:r>
            <a:endParaRPr lang="en-US" sz="4000">
              <a:ea typeface="Calibri"/>
              <a:cs typeface="Calibri"/>
            </a:endParaRPr>
          </a:p>
          <a:p>
            <a:pPr>
              <a:spcAft>
                <a:spcPts val="2400"/>
              </a:spcAft>
            </a:pPr>
            <a:r>
              <a:rPr lang="en-US" sz="4000" dirty="0"/>
              <a:t>“Grateful for your </a:t>
            </a:r>
            <a:r>
              <a:rPr lang="en-US" sz="4000"/>
              <a:t>interest and conversation</a:t>
            </a:r>
            <a:r>
              <a:rPr lang="en-US" sz="4000" dirty="0"/>
              <a:t>”</a:t>
            </a:r>
            <a:endParaRPr lang="en-US" sz="4000">
              <a:ea typeface="Calibri" panose="020F0502020204030204"/>
              <a:cs typeface="Calibri" panose="020F0502020204030204"/>
            </a:endParaRPr>
          </a:p>
        </p:txBody>
      </p:sp>
    </p:spTree>
    <p:extLst>
      <p:ext uri="{BB962C8B-B14F-4D97-AF65-F5344CB8AC3E}">
        <p14:creationId xmlns:p14="http://schemas.microsoft.com/office/powerpoint/2010/main" val="232725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1E4325-1BBE-183D-8875-48FD71CF3F22}"/>
              </a:ext>
            </a:extLst>
          </p:cNvPr>
          <p:cNvSpPr txBox="1"/>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Good subject Line</a:t>
            </a:r>
            <a:endParaRPr lang="en-US" sz="2800" dirty="0">
              <a:ea typeface="+mj-ea"/>
              <a:cs typeface="+mj-cs"/>
            </a:endParaRP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1806B4E9-4947-1669-FE38-651306C2CAB7}"/>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r>
              <a:rPr lang="en-US" sz="4800">
                <a:ea typeface="Calibri"/>
                <a:cs typeface="Calibri"/>
              </a:rPr>
              <a:t>Now what?</a:t>
            </a:r>
          </a:p>
        </p:txBody>
      </p:sp>
      <p:pic>
        <p:nvPicPr>
          <p:cNvPr id="5" name="Content Placeholder 4" descr="A close up of a dog&#10;&#10;Description automatically generated">
            <a:extLst>
              <a:ext uri="{FF2B5EF4-FFF2-40B4-BE49-F238E27FC236}">
                <a16:creationId xmlns:a16="http://schemas.microsoft.com/office/drawing/2014/main" id="{EE702DE6-061E-5F6D-E255-E50902F3A2E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12" r="1055"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02632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09940C-064A-2D90-9D79-3B50C1083EDD}"/>
              </a:ext>
            </a:extLst>
          </p:cNvPr>
          <p:cNvSpPr>
            <a:spLocks noGrp="1"/>
          </p:cNvSpPr>
          <p:nvPr>
            <p:ph idx="1"/>
          </p:nvPr>
        </p:nvSpPr>
        <p:spPr>
          <a:xfrm>
            <a:off x="838200" y="333011"/>
            <a:ext cx="10727724" cy="6217763"/>
          </a:xfrm>
          <a:solidFill>
            <a:schemeClr val="bg2"/>
          </a:solidFill>
        </p:spPr>
        <p:txBody>
          <a:bodyPr vert="horz" lIns="91440" tIns="45720" rIns="91440" bIns="45720" rtlCol="0" anchor="t">
            <a:noAutofit/>
          </a:bodyPr>
          <a:lstStyle/>
          <a:p>
            <a:pPr marL="0" indent="0" algn="l" fontAlgn="base">
              <a:lnSpc>
                <a:spcPct val="160000"/>
              </a:lnSpc>
              <a:buNone/>
            </a:pPr>
            <a:endParaRPr lang="en-US" sz="3200" dirty="0">
              <a:ea typeface="Calibri" panose="020F0502020204030204"/>
              <a:cs typeface="Calibri" panose="020F0502020204030204"/>
            </a:endParaRPr>
          </a:p>
          <a:p>
            <a:pPr marL="0" indent="0" algn="l" fontAlgn="base">
              <a:lnSpc>
                <a:spcPct val="160000"/>
              </a:lnSpc>
              <a:buNone/>
            </a:pPr>
            <a:endParaRPr lang="en-US" sz="3200" b="1" i="0" dirty="0">
              <a:solidFill>
                <a:srgbClr val="000000"/>
              </a:solidFill>
              <a:effectLst/>
              <a:latin typeface="Open Sans"/>
              <a:ea typeface="Open Sans"/>
              <a:cs typeface="Open Sans"/>
            </a:endParaRPr>
          </a:p>
        </p:txBody>
      </p:sp>
      <p:graphicFrame>
        <p:nvGraphicFramePr>
          <p:cNvPr id="7" name="Content Placeholder 2">
            <a:extLst>
              <a:ext uri="{FF2B5EF4-FFF2-40B4-BE49-F238E27FC236}">
                <a16:creationId xmlns:a16="http://schemas.microsoft.com/office/drawing/2014/main" id="{0932327B-C2DD-E880-F256-EC322ED7318C}"/>
              </a:ext>
            </a:extLst>
          </p:cNvPr>
          <p:cNvGraphicFramePr>
            <a:graphicFrameLocks/>
          </p:cNvGraphicFramePr>
          <p:nvPr>
            <p:extLst>
              <p:ext uri="{D42A27DB-BD31-4B8C-83A1-F6EECF244321}">
                <p14:modId xmlns:p14="http://schemas.microsoft.com/office/powerpoint/2010/main" val="1133626900"/>
              </p:ext>
            </p:extLst>
          </p:nvPr>
        </p:nvGraphicFramePr>
        <p:xfrm>
          <a:off x="838200" y="852616"/>
          <a:ext cx="10515600" cy="5328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069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7" grpId="1">
        <p:bldAsOne/>
      </p:bldGraphic>
      <p:bldGraphic spid="7" grpId="2">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C2F6650-DEE8-3914-BFF5-75FEE3C586B9}"/>
              </a:ext>
            </a:extLst>
          </p:cNvPr>
          <p:cNvGraphicFramePr>
            <a:graphicFrameLocks noGrp="1"/>
          </p:cNvGraphicFramePr>
          <p:nvPr>
            <p:ph idx="1"/>
            <p:extLst>
              <p:ext uri="{D42A27DB-BD31-4B8C-83A1-F6EECF244321}">
                <p14:modId xmlns:p14="http://schemas.microsoft.com/office/powerpoint/2010/main" val="1526248289"/>
              </p:ext>
            </p:extLst>
          </p:nvPr>
        </p:nvGraphicFramePr>
        <p:xfrm>
          <a:off x="185351" y="259492"/>
          <a:ext cx="11738919" cy="6376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823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3"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5" grpId="1">
        <p:bldAsOne/>
      </p:bldGraphic>
      <p:bldGraphic spid="5" grpId="2">
        <p:bldAsOne/>
      </p:bldGraphic>
      <p:bldGraphic spid="5" grpId="3">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151CC342-4DB5-4E8D-C28A-E83A2FAEA73A}"/>
              </a:ext>
            </a:extLst>
          </p:cNvPr>
          <p:cNvPicPr>
            <a:picLocks noGrp="1" noChangeAspect="1"/>
          </p:cNvPicPr>
          <p:nvPr>
            <p:ph idx="1"/>
          </p:nvPr>
        </p:nvPicPr>
        <p:blipFill rotWithShape="1">
          <a:blip r:embed="rId3"/>
          <a:srcRect t="17199" b="11836"/>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DB690390-5EBB-D74B-2D8E-31AD4DD08CD8}"/>
              </a:ext>
            </a:extLst>
          </p:cNvPr>
          <p:cNvSpPr txBox="1"/>
          <p:nvPr/>
        </p:nvSpPr>
        <p:spPr>
          <a:xfrm>
            <a:off x="6097555" y="465127"/>
            <a:ext cx="5459821" cy="3139321"/>
          </a:xfrm>
          <a:prstGeom prst="rect">
            <a:avLst/>
          </a:prstGeom>
          <a:noFill/>
        </p:spPr>
        <p:txBody>
          <a:bodyPr wrap="square" lIns="91440" tIns="45720" rIns="91440" bIns="45720" rtlCol="0" anchor="t">
            <a:spAutoFit/>
          </a:bodyPr>
          <a:lstStyle/>
          <a:p>
            <a:pPr algn="ctr"/>
            <a:r>
              <a:rPr lang="en-US" sz="6600">
                <a:ea typeface="Calibri"/>
                <a:cs typeface="Calibri"/>
              </a:rPr>
              <a:t>Uncertain </a:t>
            </a:r>
            <a:endParaRPr lang="en-US"/>
          </a:p>
          <a:p>
            <a:pPr algn="ctr"/>
            <a:r>
              <a:rPr lang="en-US" sz="6600">
                <a:ea typeface="Calibri"/>
                <a:cs typeface="Calibri"/>
              </a:rPr>
              <a:t>or</a:t>
            </a:r>
            <a:endParaRPr lang="en-US">
              <a:ea typeface="Calibri"/>
              <a:cs typeface="Calibri"/>
            </a:endParaRPr>
          </a:p>
          <a:p>
            <a:pPr algn="ctr"/>
            <a:r>
              <a:rPr lang="en-US" sz="6600">
                <a:ea typeface="Calibri"/>
                <a:cs typeface="Calibri"/>
              </a:rPr>
              <a:t>not interested?</a:t>
            </a:r>
            <a:endParaRPr lang="en-US">
              <a:ea typeface="Calibri"/>
              <a:cs typeface="Calibri"/>
            </a:endParaRPr>
          </a:p>
        </p:txBody>
      </p:sp>
    </p:spTree>
    <p:extLst>
      <p:ext uri="{BB962C8B-B14F-4D97-AF65-F5344CB8AC3E}">
        <p14:creationId xmlns:p14="http://schemas.microsoft.com/office/powerpoint/2010/main" val="1800719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F1A7D210-C597-B123-D108-655EA1CAE1D6}"/>
              </a:ext>
            </a:extLst>
          </p:cNvPr>
          <p:cNvPicPr>
            <a:picLocks noGrp="1" noChangeAspect="1"/>
          </p:cNvPicPr>
          <p:nvPr>
            <p:ph idx="1"/>
          </p:nvPr>
        </p:nvPicPr>
        <p:blipFill rotWithShape="1">
          <a:blip r:embed="rId3"/>
          <a:srcRect t="3924" b="13371"/>
          <a:stretch/>
        </p:blipFill>
        <p:spPr>
          <a:xfrm>
            <a:off x="20" y="1282"/>
            <a:ext cx="12191980" cy="6856718"/>
          </a:xfrm>
          <a:prstGeom prst="rect">
            <a:avLst/>
          </a:prstGeom>
        </p:spPr>
      </p:pic>
    </p:spTree>
    <p:extLst>
      <p:ext uri="{BB962C8B-B14F-4D97-AF65-F5344CB8AC3E}">
        <p14:creationId xmlns:p14="http://schemas.microsoft.com/office/powerpoint/2010/main" val="789897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A person looking at a phone&#10;&#10;Description automatically generated">
            <a:extLst>
              <a:ext uri="{FF2B5EF4-FFF2-40B4-BE49-F238E27FC236}">
                <a16:creationId xmlns:a16="http://schemas.microsoft.com/office/drawing/2014/main" id="{C1613DEA-5DE1-B0DA-2EAA-E17D93B396B6}"/>
              </a:ext>
            </a:extLst>
          </p:cNvPr>
          <p:cNvPicPr>
            <a:picLocks noGrp="1" noChangeAspect="1"/>
          </p:cNvPicPr>
          <p:nvPr>
            <p:ph idx="1"/>
          </p:nvPr>
        </p:nvPicPr>
        <p:blipFill rotWithShape="1">
          <a:blip r:embed="rId3"/>
          <a:srcRect l="11466" r="1696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E9F06610-3366-0D78-E980-A6B18C9BDDF5}"/>
              </a:ext>
            </a:extLst>
          </p:cNvPr>
          <p:cNvSpPr txBox="1"/>
          <p:nvPr/>
        </p:nvSpPr>
        <p:spPr>
          <a:xfrm>
            <a:off x="9285377" y="325168"/>
            <a:ext cx="2641600" cy="3170099"/>
          </a:xfrm>
          <a:prstGeom prst="rect">
            <a:avLst/>
          </a:prstGeom>
          <a:noFill/>
        </p:spPr>
        <p:txBody>
          <a:bodyPr wrap="square" lIns="91440" tIns="45720" rIns="91440" bIns="45720" rtlCol="0" anchor="t">
            <a:spAutoFit/>
          </a:bodyPr>
          <a:lstStyle/>
          <a:p>
            <a:pPr algn="r"/>
            <a:r>
              <a:rPr lang="en-US" sz="4000" b="1" dirty="0"/>
              <a:t>Don’t let </a:t>
            </a:r>
            <a:r>
              <a:rPr lang="en-US" sz="4000" b="1"/>
              <a:t>rejection defeat </a:t>
            </a:r>
            <a:r>
              <a:rPr lang="en-US" sz="4000" b="1" dirty="0"/>
              <a:t>you, </a:t>
            </a:r>
            <a:r>
              <a:rPr lang="en-US" sz="4000" b="1"/>
              <a:t>stay positive</a:t>
            </a:r>
            <a:r>
              <a:rPr lang="en-US" sz="4000" b="1" dirty="0"/>
              <a:t>!</a:t>
            </a:r>
            <a:endParaRPr lang="en-US" sz="4000" b="1"/>
          </a:p>
        </p:txBody>
      </p:sp>
    </p:spTree>
    <p:extLst>
      <p:ext uri="{BB962C8B-B14F-4D97-AF65-F5344CB8AC3E}">
        <p14:creationId xmlns:p14="http://schemas.microsoft.com/office/powerpoint/2010/main" val="3307952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A70DADF9-7DB3-1BA3-5959-ADC6687B9B68}"/>
              </a:ext>
            </a:extLst>
          </p:cNvPr>
          <p:cNvPicPr>
            <a:picLocks noGrp="1" noChangeAspect="1"/>
          </p:cNvPicPr>
          <p:nvPr>
            <p:ph idx="1"/>
          </p:nvPr>
        </p:nvPicPr>
        <p:blipFill rotWithShape="1">
          <a:blip r:embed="rId3"/>
          <a:srcRect t="1574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DD606050-3D61-FA3C-B952-820115E2E4A9}"/>
              </a:ext>
            </a:extLst>
          </p:cNvPr>
          <p:cNvPicPr>
            <a:picLocks noChangeAspect="1"/>
          </p:cNvPicPr>
          <p:nvPr/>
        </p:nvPicPr>
        <p:blipFill>
          <a:blip r:embed="rId4"/>
          <a:stretch>
            <a:fillRect/>
          </a:stretch>
        </p:blipFill>
        <p:spPr>
          <a:xfrm>
            <a:off x="0" y="-336061"/>
            <a:ext cx="12192000" cy="7194061"/>
          </a:xfrm>
          <a:prstGeom prst="rect">
            <a:avLst/>
          </a:prstGeom>
        </p:spPr>
      </p:pic>
      <p:sp>
        <p:nvSpPr>
          <p:cNvPr id="3" name="TextBox 2">
            <a:extLst>
              <a:ext uri="{FF2B5EF4-FFF2-40B4-BE49-F238E27FC236}">
                <a16:creationId xmlns:a16="http://schemas.microsoft.com/office/drawing/2014/main" id="{BBAB52EC-13A1-F51C-AD5E-1A65CAD5E9DB}"/>
              </a:ext>
            </a:extLst>
          </p:cNvPr>
          <p:cNvSpPr txBox="1"/>
          <p:nvPr/>
        </p:nvSpPr>
        <p:spPr>
          <a:xfrm flipV="1">
            <a:off x="0" y="6248400"/>
            <a:ext cx="12192000" cy="609600"/>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233111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A9BB7C47-C410-418B-644D-FA84D66C29AD}"/>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9" b="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5BEB54F-D3CE-F645-AAD9-EE828C06410B}"/>
              </a:ext>
            </a:extLst>
          </p:cNvPr>
          <p:cNvSpPr txBox="1"/>
          <p:nvPr/>
        </p:nvSpPr>
        <p:spPr>
          <a:xfrm>
            <a:off x="0" y="6858000"/>
            <a:ext cx="12192000" cy="317500"/>
          </a:xfrm>
          <a:prstGeom prst="rect">
            <a:avLst/>
          </a:prstGeom>
        </p:spPr>
        <p:txBody>
          <a:bodyPr>
            <a:normAutofit fontScale="92500" lnSpcReduction="20000"/>
          </a:bodyPr>
          <a:lstStyle/>
          <a:p>
            <a:r>
              <a:rPr lang="en-US"/>
              <a:t>ThePhoto by PhotoAuthor is licensed under CCYYSA.</a:t>
            </a:r>
          </a:p>
        </p:txBody>
      </p:sp>
    </p:spTree>
    <p:extLst>
      <p:ext uri="{BB962C8B-B14F-4D97-AF65-F5344CB8AC3E}">
        <p14:creationId xmlns:p14="http://schemas.microsoft.com/office/powerpoint/2010/main" val="3783561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a:extLst>
              <a:ext uri="{FF2B5EF4-FFF2-40B4-BE49-F238E27FC236}">
                <a16:creationId xmlns:a16="http://schemas.microsoft.com/office/drawing/2014/main" id="{824CD8AC-FD9C-5B7F-D0A5-09085DA40779}"/>
              </a:ext>
            </a:extLst>
          </p:cNvPr>
          <p:cNvPicPr>
            <a:picLocks noGrp="1" noChangeAspect="1"/>
          </p:cNvPicPr>
          <p:nvPr>
            <p:ph idx="1"/>
          </p:nvPr>
        </p:nvPicPr>
        <p:blipFill rotWithShape="1">
          <a:blip r:embed="rId3"/>
          <a:srcRect t="1545" b="1193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D32DB48-248A-4B2C-A8FD-60CFCCABDA99}"/>
              </a:ext>
            </a:extLst>
          </p:cNvPr>
          <p:cNvSpPr txBox="1"/>
          <p:nvPr/>
        </p:nvSpPr>
        <p:spPr>
          <a:xfrm>
            <a:off x="0" y="6858000"/>
            <a:ext cx="12192000" cy="317500"/>
          </a:xfrm>
          <a:prstGeom prst="rect">
            <a:avLst/>
          </a:prstGeom>
        </p:spPr>
        <p:txBody>
          <a:bodyPr>
            <a:normAutofit lnSpcReduction="10000"/>
          </a:bodyPr>
          <a:lstStyle/>
          <a:p>
            <a:pPr>
              <a:lnSpc>
                <a:spcPct val="90000"/>
              </a:lnSpc>
              <a:spcAft>
                <a:spcPts val="600"/>
              </a:spcAft>
            </a:pPr>
            <a:r>
              <a:rPr lang="en-US" sz="1700"/>
              <a:t>ThePhoto by PhotoAuthor is licensed under CCYYSA.</a:t>
            </a:r>
          </a:p>
        </p:txBody>
      </p:sp>
    </p:spTree>
    <p:extLst>
      <p:ext uri="{BB962C8B-B14F-4D97-AF65-F5344CB8AC3E}">
        <p14:creationId xmlns:p14="http://schemas.microsoft.com/office/powerpoint/2010/main" val="4254263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72099DB7-E530-C3BD-66A5-5B7F7933BFC3}"/>
              </a:ext>
            </a:extLst>
          </p:cNvPr>
          <p:cNvPicPr>
            <a:picLocks noGrp="1" noChangeAspect="1"/>
          </p:cNvPicPr>
          <p:nvPr>
            <p:ph idx="1"/>
          </p:nvPr>
        </p:nvPicPr>
        <p:blipFill rotWithShape="1">
          <a:blip r:embed="rId3"/>
          <a:srcRect t="15015" b="9999"/>
          <a:stretch/>
        </p:blipFill>
        <p:spPr>
          <a:xfrm>
            <a:off x="20" y="1282"/>
            <a:ext cx="12191980" cy="6856718"/>
          </a:xfrm>
          <a:prstGeom prst="rect">
            <a:avLst/>
          </a:prstGeom>
        </p:spPr>
      </p:pic>
    </p:spTree>
    <p:extLst>
      <p:ext uri="{BB962C8B-B14F-4D97-AF65-F5344CB8AC3E}">
        <p14:creationId xmlns:p14="http://schemas.microsoft.com/office/powerpoint/2010/main" val="37390724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211AAE92-CEDC-42C0-615E-0EC06184B490}"/>
              </a:ext>
            </a:extLst>
          </p:cNvPr>
          <p:cNvPicPr>
            <a:picLocks noGrp="1" noChangeAspect="1"/>
          </p:cNvPicPr>
          <p:nvPr>
            <p:ph idx="1"/>
          </p:nvPr>
        </p:nvPicPr>
        <p:blipFill rotWithShape="1">
          <a:blip r:embed="rId3"/>
          <a:srcRect b="15746"/>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1AE36F20-BD34-816C-E125-4D5FEE4089A9}"/>
              </a:ext>
            </a:extLst>
          </p:cNvPr>
          <p:cNvSpPr txBox="1"/>
          <p:nvPr/>
        </p:nvSpPr>
        <p:spPr>
          <a:xfrm>
            <a:off x="5066269" y="444843"/>
            <a:ext cx="6685007" cy="646331"/>
          </a:xfrm>
          <a:prstGeom prst="rect">
            <a:avLst/>
          </a:prstGeom>
          <a:noFill/>
        </p:spPr>
        <p:txBody>
          <a:bodyPr wrap="square" rtlCol="0">
            <a:spAutoFit/>
          </a:bodyPr>
          <a:lstStyle/>
          <a:p>
            <a:r>
              <a:rPr lang="en-US" sz="3600" b="1" dirty="0"/>
              <a:t>What Sparked Your Appreciation</a:t>
            </a:r>
          </a:p>
        </p:txBody>
      </p:sp>
    </p:spTree>
    <p:extLst>
      <p:ext uri="{BB962C8B-B14F-4D97-AF65-F5344CB8AC3E}">
        <p14:creationId xmlns:p14="http://schemas.microsoft.com/office/powerpoint/2010/main" val="3415456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FE4BD55C-F44B-88E6-518A-25221CA51F28}"/>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82374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CFE07C62-5557-BF97-7640-08D9C1A58412}"/>
              </a:ext>
            </a:extLst>
          </p:cNvPr>
          <p:cNvPicPr>
            <a:picLocks noGrp="1" noChangeAspect="1"/>
          </p:cNvPicPr>
          <p:nvPr>
            <p:ph idx="1"/>
          </p:nvPr>
        </p:nvPicPr>
        <p:blipFill rotWithShape="1">
          <a:blip r:embed="rId3"/>
          <a:srcRect t="4264" b="1148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BED3EB90-0F6F-C692-0276-7942F777F50C}"/>
              </a:ext>
            </a:extLst>
          </p:cNvPr>
          <p:cNvSpPr txBox="1"/>
          <p:nvPr/>
        </p:nvSpPr>
        <p:spPr>
          <a:xfrm>
            <a:off x="1989438" y="197708"/>
            <a:ext cx="9131642" cy="523220"/>
          </a:xfrm>
          <a:prstGeom prst="rect">
            <a:avLst/>
          </a:prstGeom>
          <a:noFill/>
        </p:spPr>
        <p:txBody>
          <a:bodyPr wrap="square" rtlCol="0">
            <a:spAutoFit/>
          </a:bodyPr>
          <a:lstStyle/>
          <a:p>
            <a:r>
              <a:rPr lang="en-US" sz="2800" dirty="0"/>
              <a:t>A follow up email will remind the hiring manager of you </a:t>
            </a:r>
          </a:p>
        </p:txBody>
      </p:sp>
    </p:spTree>
    <p:extLst>
      <p:ext uri="{BB962C8B-B14F-4D97-AF65-F5344CB8AC3E}">
        <p14:creationId xmlns:p14="http://schemas.microsoft.com/office/powerpoint/2010/main" val="19649330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a:extLst>
              <a:ext uri="{FF2B5EF4-FFF2-40B4-BE49-F238E27FC236}">
                <a16:creationId xmlns:a16="http://schemas.microsoft.com/office/drawing/2014/main" id="{C36CF455-03E5-7548-C21F-891B89EB1D4A}"/>
              </a:ext>
            </a:extLst>
          </p:cNvPr>
          <p:cNvPicPr>
            <a:picLocks noGrp="1" noChangeAspect="1"/>
          </p:cNvPicPr>
          <p:nvPr>
            <p:ph idx="1"/>
          </p:nvPr>
        </p:nvPicPr>
        <p:blipFill rotWithShape="1">
          <a:blip r:embed="rId3"/>
          <a:srcRect b="11781"/>
          <a:stretch/>
        </p:blipFill>
        <p:spPr>
          <a:xfrm>
            <a:off x="20" y="1282"/>
            <a:ext cx="12191980" cy="6856718"/>
          </a:xfrm>
          <a:prstGeom prst="rect">
            <a:avLst/>
          </a:prstGeom>
        </p:spPr>
      </p:pic>
    </p:spTree>
    <p:extLst>
      <p:ext uri="{BB962C8B-B14F-4D97-AF65-F5344CB8AC3E}">
        <p14:creationId xmlns:p14="http://schemas.microsoft.com/office/powerpoint/2010/main" val="1761335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D0FEBDC5-1142-3EC2-8739-A1A23D68AA11}"/>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45646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5" name="Rectangle 14">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8" name="Content Placeholder 7">
            <a:extLst>
              <a:ext uri="{FF2B5EF4-FFF2-40B4-BE49-F238E27FC236}">
                <a16:creationId xmlns:a16="http://schemas.microsoft.com/office/drawing/2014/main" id="{16EB2A1F-9BA1-9B51-9523-23A07DF15E98}"/>
              </a:ext>
            </a:extLst>
          </p:cNvPr>
          <p:cNvPicPr>
            <a:picLocks noGrp="1" noChangeAspect="1"/>
          </p:cNvPicPr>
          <p:nvPr>
            <p:ph idx="1"/>
          </p:nvPr>
        </p:nvPicPr>
        <p:blipFill rotWithShape="1">
          <a:blip r:embed="rId3">
            <a:alphaModFix amt="59000"/>
          </a:blip>
          <a:srcRect l="427" r="2" b="2"/>
          <a:stretch/>
        </p:blipFill>
        <p:spPr>
          <a:xfrm>
            <a:off x="19" y="-29365"/>
            <a:ext cx="12191981" cy="6887365"/>
          </a:xfrm>
          <a:prstGeom prst="rect">
            <a:avLst/>
          </a:prstGeom>
        </p:spPr>
      </p:pic>
      <p:sp>
        <p:nvSpPr>
          <p:cNvPr id="10" name="TextBox 9">
            <a:extLst>
              <a:ext uri="{FF2B5EF4-FFF2-40B4-BE49-F238E27FC236}">
                <a16:creationId xmlns:a16="http://schemas.microsoft.com/office/drawing/2014/main" id="{784EF790-7B85-1D9D-4E47-07D683467761}"/>
              </a:ext>
            </a:extLst>
          </p:cNvPr>
          <p:cNvSpPr txBox="1"/>
          <p:nvPr/>
        </p:nvSpPr>
        <p:spPr>
          <a:xfrm>
            <a:off x="404289" y="714753"/>
            <a:ext cx="11379548" cy="1200329"/>
          </a:xfrm>
          <a:prstGeom prst="rect">
            <a:avLst/>
          </a:prstGeom>
          <a:solidFill>
            <a:schemeClr val="bg1">
              <a:lumMod val="85000"/>
            </a:schemeClr>
          </a:solidFill>
        </p:spPr>
        <p:txBody>
          <a:bodyPr wrap="square" lIns="91440" tIns="45720" rIns="91440" bIns="45720" rtlCol="0" anchor="ctr">
            <a:spAutoFit/>
          </a:bodyPr>
          <a:lstStyle/>
          <a:p>
            <a:pPr algn="ctr"/>
            <a:r>
              <a:rPr lang="en-US" sz="7200" b="1"/>
              <a:t>Thank you emails are crucial!</a:t>
            </a:r>
          </a:p>
        </p:txBody>
      </p:sp>
    </p:spTree>
    <p:extLst>
      <p:ext uri="{BB962C8B-B14F-4D97-AF65-F5344CB8AC3E}">
        <p14:creationId xmlns:p14="http://schemas.microsoft.com/office/powerpoint/2010/main" val="1558121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a:extLst>
              <a:ext uri="{FF2B5EF4-FFF2-40B4-BE49-F238E27FC236}">
                <a16:creationId xmlns:a16="http://schemas.microsoft.com/office/drawing/2014/main" id="{604CA2EE-6F34-494C-4FA2-9E05A6E297C1}"/>
              </a:ext>
            </a:extLst>
          </p:cNvPr>
          <p:cNvPicPr>
            <a:picLocks noGrp="1" noChangeAspect="1"/>
          </p:cNvPicPr>
          <p:nvPr>
            <p:ph idx="1"/>
          </p:nvPr>
        </p:nvPicPr>
        <p:blipFill rotWithShape="1">
          <a:blip r:embed="rId3"/>
          <a:srcRect t="15995" b="11438"/>
          <a:stretch/>
        </p:blipFill>
        <p:spPr>
          <a:xfrm>
            <a:off x="20" y="1282"/>
            <a:ext cx="12191980" cy="6856718"/>
          </a:xfrm>
          <a:prstGeom prst="rect">
            <a:avLst/>
          </a:prstGeom>
        </p:spPr>
      </p:pic>
    </p:spTree>
    <p:extLst>
      <p:ext uri="{BB962C8B-B14F-4D97-AF65-F5344CB8AC3E}">
        <p14:creationId xmlns:p14="http://schemas.microsoft.com/office/powerpoint/2010/main" val="155298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0" name="Rectangle 9">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4" name="Content Placeholder 3">
            <a:extLst>
              <a:ext uri="{FF2B5EF4-FFF2-40B4-BE49-F238E27FC236}">
                <a16:creationId xmlns:a16="http://schemas.microsoft.com/office/drawing/2014/main" id="{B922BD2D-1A2F-1639-EC3C-F44CDB75EA7E}"/>
              </a:ext>
            </a:extLst>
          </p:cNvPr>
          <p:cNvPicPr>
            <a:picLocks noGrp="1" noChangeAspect="1"/>
          </p:cNvPicPr>
          <p:nvPr>
            <p:ph idx="1"/>
          </p:nvPr>
        </p:nvPicPr>
        <p:blipFill rotWithShape="1">
          <a:blip r:embed="rId3">
            <a:alphaModFix amt="59000"/>
          </a:blip>
          <a:srcRect l="11490" r="1" b="1"/>
          <a:stretch/>
        </p:blipFill>
        <p:spPr>
          <a:xfrm>
            <a:off x="20" y="-7624"/>
            <a:ext cx="12191981" cy="6887365"/>
          </a:xfrm>
          <a:prstGeom prst="rect">
            <a:avLst/>
          </a:prstGeom>
        </p:spPr>
      </p:pic>
    </p:spTree>
    <p:extLst>
      <p:ext uri="{BB962C8B-B14F-4D97-AF65-F5344CB8AC3E}">
        <p14:creationId xmlns:p14="http://schemas.microsoft.com/office/powerpoint/2010/main" val="2213722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Content Placeholder 19" descr="A white board with black text and red buttons&#10;&#10;Description automatically generated">
            <a:extLst>
              <a:ext uri="{FF2B5EF4-FFF2-40B4-BE49-F238E27FC236}">
                <a16:creationId xmlns:a16="http://schemas.microsoft.com/office/drawing/2014/main" id="{81370D5F-E843-5650-9A8E-D26431A2DD47}"/>
              </a:ext>
            </a:extLst>
          </p:cNvPr>
          <p:cNvPicPr>
            <a:picLocks noGrp="1" noChangeAspect="1"/>
          </p:cNvPicPr>
          <p:nvPr>
            <p:ph idx="1"/>
          </p:nvPr>
        </p:nvPicPr>
        <p:blipFill>
          <a:blip r:embed="rId3"/>
          <a:stretch>
            <a:fillRect/>
          </a:stretch>
        </p:blipFill>
        <p:spPr>
          <a:xfrm>
            <a:off x="643467" y="866310"/>
            <a:ext cx="10905066" cy="5125380"/>
          </a:xfrm>
          <a:prstGeom prst="rect">
            <a:avLst/>
          </a:prstGeom>
        </p:spPr>
      </p:pic>
    </p:spTree>
    <p:extLst>
      <p:ext uri="{BB962C8B-B14F-4D97-AF65-F5344CB8AC3E}">
        <p14:creationId xmlns:p14="http://schemas.microsoft.com/office/powerpoint/2010/main" val="4194558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9962A058-9651-493B-102E-395BBC7E320A}"/>
              </a:ext>
            </a:extLst>
          </p:cNvPr>
          <p:cNvPicPr>
            <a:picLocks noGrp="1" noChangeAspect="1"/>
          </p:cNvPicPr>
          <p:nvPr>
            <p:ph idx="1"/>
          </p:nvPr>
        </p:nvPicPr>
        <p:blipFill rotWithShape="1">
          <a:blip r:embed="rId3"/>
          <a:srcRect t="13023" b="2723"/>
          <a:stretch/>
        </p:blipFill>
        <p:spPr>
          <a:xfrm>
            <a:off x="20" y="1282"/>
            <a:ext cx="12191980" cy="6856718"/>
          </a:xfrm>
          <a:prstGeom prst="rect">
            <a:avLst/>
          </a:prstGeom>
        </p:spPr>
      </p:pic>
    </p:spTree>
    <p:extLst>
      <p:ext uri="{BB962C8B-B14F-4D97-AF65-F5344CB8AC3E}">
        <p14:creationId xmlns:p14="http://schemas.microsoft.com/office/powerpoint/2010/main" val="1122497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A5220355-10F0-5A69-47DA-10803C01D574}"/>
              </a:ext>
            </a:extLst>
          </p:cNvPr>
          <p:cNvPicPr>
            <a:picLocks noGrp="1" noChangeAspect="1"/>
          </p:cNvPicPr>
          <p:nvPr>
            <p:ph idx="1"/>
          </p:nvPr>
        </p:nvPicPr>
        <p:blipFill rotWithShape="1">
          <a:blip r:embed="rId3"/>
          <a:srcRect t="16372"/>
          <a:stretch/>
        </p:blipFill>
        <p:spPr>
          <a:xfrm>
            <a:off x="-444843" y="1281"/>
            <a:ext cx="13110519" cy="7123111"/>
          </a:xfrm>
          <a:prstGeom prst="rect">
            <a:avLst/>
          </a:prstGeom>
        </p:spPr>
      </p:pic>
    </p:spTree>
    <p:extLst>
      <p:ext uri="{BB962C8B-B14F-4D97-AF65-F5344CB8AC3E}">
        <p14:creationId xmlns:p14="http://schemas.microsoft.com/office/powerpoint/2010/main" val="882904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Content Placeholder 6">
            <a:extLst>
              <a:ext uri="{FF2B5EF4-FFF2-40B4-BE49-F238E27FC236}">
                <a16:creationId xmlns:a16="http://schemas.microsoft.com/office/drawing/2014/main" id="{318D9886-97F1-D838-79ED-CEDC7B03F4B0}"/>
              </a:ext>
            </a:extLst>
          </p:cNvPr>
          <p:cNvPicPr>
            <a:picLocks noGrp="1" noChangeAspect="1"/>
          </p:cNvPicPr>
          <p:nvPr>
            <p:ph idx="1"/>
          </p:nvPr>
        </p:nvPicPr>
        <p:blipFill rotWithShape="1">
          <a:blip r:embed="rId3"/>
          <a:srcRect b="16990"/>
          <a:stretch/>
        </p:blipFill>
        <p:spPr>
          <a:xfrm>
            <a:off x="20" y="1282"/>
            <a:ext cx="12191980" cy="6856718"/>
          </a:xfrm>
          <a:prstGeom prst="rect">
            <a:avLst/>
          </a:prstGeom>
        </p:spPr>
      </p:pic>
    </p:spTree>
    <p:extLst>
      <p:ext uri="{BB962C8B-B14F-4D97-AF65-F5344CB8AC3E}">
        <p14:creationId xmlns:p14="http://schemas.microsoft.com/office/powerpoint/2010/main" val="12861373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4fe56ce-6b3b-43f9-8af4-05cf53a7d432">
      <Terms xmlns="http://schemas.microsoft.com/office/infopath/2007/PartnerControls"/>
    </lcf76f155ced4ddcb4097134ff3c332f>
    <TaxCatchAll xmlns="1f441a3d-9c25-477d-8831-0765cc7d1a8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B34E476F3255419FEFC8040481FEE5" ma:contentTypeVersion="9" ma:contentTypeDescription="Create a new document." ma:contentTypeScope="" ma:versionID="5b3c8f8f151143bfdb09a01a8451f716">
  <xsd:schema xmlns:xsd="http://www.w3.org/2001/XMLSchema" xmlns:xs="http://www.w3.org/2001/XMLSchema" xmlns:p="http://schemas.microsoft.com/office/2006/metadata/properties" xmlns:ns2="84fe56ce-6b3b-43f9-8af4-05cf53a7d432" xmlns:ns3="1f441a3d-9c25-477d-8831-0765cc7d1a80" targetNamespace="http://schemas.microsoft.com/office/2006/metadata/properties" ma:root="true" ma:fieldsID="3207954c638854789926a5dc04be3ad9" ns2:_="" ns3:_="">
    <xsd:import namespace="84fe56ce-6b3b-43f9-8af4-05cf53a7d432"/>
    <xsd:import namespace="1f441a3d-9c25-477d-8831-0765cc7d1a8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e56ce-6b3b-43f9-8af4-05cf53a7d4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911b813-a230-4b01-befd-2f84efefd6e5"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441a3d-9c25-477d-8831-0765cc7d1a8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16afcf7-f5a5-428a-ad93-c24f89f2db1e}" ma:internalName="TaxCatchAll" ma:showField="CatchAllData" ma:web="1f441a3d-9c25-477d-8831-0765cc7d1a8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C4A0ED-8604-47A5-AB7A-CDA2FF4DED3F}">
  <ds:schemaRefs>
    <ds:schemaRef ds:uri="http://schemas.microsoft.com/sharepoint/v3/contenttype/forms"/>
  </ds:schemaRefs>
</ds:datastoreItem>
</file>

<file path=customXml/itemProps2.xml><?xml version="1.0" encoding="utf-8"?>
<ds:datastoreItem xmlns:ds="http://schemas.openxmlformats.org/officeDocument/2006/customXml" ds:itemID="{CC9ADF21-D275-4925-8A18-8860DDB28720}">
  <ds:schemaRefs>
    <ds:schemaRef ds:uri="1f441a3d-9c25-477d-8831-0765cc7d1a80"/>
    <ds:schemaRef ds:uri="84fe56ce-6b3b-43f9-8af4-05cf53a7d43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A7DDFFF-9458-4150-B8D7-8D5A6CF7576C}">
  <ds:schemaRefs>
    <ds:schemaRef ds:uri="1f441a3d-9c25-477d-8831-0765cc7d1a80"/>
    <ds:schemaRef ds:uri="84fe56ce-6b3b-43f9-8af4-05cf53a7d4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2519</TotalTime>
  <Words>2270</Words>
  <Application>Microsoft Office PowerPoint</Application>
  <PresentationFormat>Widescreen</PresentationFormat>
  <Paragraphs>98</Paragraphs>
  <Slides>26</Slides>
  <Notes>26</Notes>
  <HiddenSlides>5</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Open Sans</vt:lpstr>
      <vt:lpstr>Office Theme</vt:lpstr>
      <vt:lpstr>Tips For Writing a Follow Up Email After an Interview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Tips For Writing a Follow Up Email After an Interview</dc:title>
  <dc:creator>Nada Abdel Hack</dc:creator>
  <cp:lastModifiedBy>Nada Abdel Hack</cp:lastModifiedBy>
  <cp:revision>5</cp:revision>
  <dcterms:created xsi:type="dcterms:W3CDTF">2023-08-18T17:45:06Z</dcterms:created>
  <dcterms:modified xsi:type="dcterms:W3CDTF">2023-12-18T23:21:38Z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0x010100FCB34E476F3255419FEFC8040481FEE5</vt:lpwstr>
  </property>
  <property fmtid="{D5CDD505-2E9C-101B-9397-08002B2CF9AE}" pid="3" name="MediaServiceImageTags">
    <vt:lpwstr/>
  </property>
</Properties>
</file>